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319" r:id="rId2"/>
    <p:sldId id="406" r:id="rId3"/>
    <p:sldId id="441" r:id="rId4"/>
    <p:sldId id="440" r:id="rId5"/>
    <p:sldId id="436" r:id="rId6"/>
    <p:sldId id="437" r:id="rId7"/>
    <p:sldId id="460" r:id="rId8"/>
    <p:sldId id="448" r:id="rId9"/>
    <p:sldId id="459" r:id="rId10"/>
    <p:sldId id="449" r:id="rId11"/>
    <p:sldId id="457" r:id="rId12"/>
    <p:sldId id="458" r:id="rId13"/>
    <p:sldId id="439" r:id="rId14"/>
    <p:sldId id="451" r:id="rId15"/>
    <p:sldId id="461" r:id="rId16"/>
    <p:sldId id="462" r:id="rId17"/>
    <p:sldId id="453" r:id="rId18"/>
    <p:sldId id="463" r:id="rId19"/>
    <p:sldId id="464" r:id="rId20"/>
    <p:sldId id="473" r:id="rId21"/>
    <p:sldId id="465" r:id="rId22"/>
    <p:sldId id="429" r:id="rId23"/>
    <p:sldId id="320" r:id="rId24"/>
    <p:sldId id="409" r:id="rId25"/>
    <p:sldId id="402" r:id="rId26"/>
    <p:sldId id="410" r:id="rId27"/>
    <p:sldId id="330" r:id="rId28"/>
    <p:sldId id="329" r:id="rId29"/>
    <p:sldId id="468" r:id="rId30"/>
    <p:sldId id="341" r:id="rId31"/>
    <p:sldId id="337" r:id="rId32"/>
    <p:sldId id="348" r:id="rId33"/>
    <p:sldId id="349" r:id="rId34"/>
    <p:sldId id="336" r:id="rId35"/>
    <p:sldId id="346" r:id="rId36"/>
    <p:sldId id="351" r:id="rId37"/>
    <p:sldId id="354" r:id="rId38"/>
    <p:sldId id="340" r:id="rId39"/>
    <p:sldId id="352" r:id="rId40"/>
    <p:sldId id="353" r:id="rId41"/>
    <p:sldId id="356" r:id="rId42"/>
    <p:sldId id="476" r:id="rId43"/>
    <p:sldId id="478" r:id="rId44"/>
    <p:sldId id="477" r:id="rId45"/>
    <p:sldId id="469" r:id="rId46"/>
    <p:sldId id="432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ECCFD"/>
    <a:srgbClr val="D33072"/>
    <a:srgbClr val="F98F96"/>
    <a:srgbClr val="323E9D"/>
    <a:srgbClr val="151AEE"/>
    <a:srgbClr val="373659"/>
    <a:srgbClr val="5266FF"/>
    <a:srgbClr val="3A3A3A"/>
    <a:srgbClr val="2E99EE"/>
    <a:srgbClr val="93A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20" autoAdjust="0"/>
    <p:restoredTop sz="93303" autoAdjust="0"/>
  </p:normalViewPr>
  <p:slideViewPr>
    <p:cSldViewPr snapToGrid="0" snapToObjects="1">
      <p:cViewPr varScale="1">
        <p:scale>
          <a:sx n="143" d="100"/>
          <a:sy n="143" d="100"/>
        </p:scale>
        <p:origin x="-246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EB45C-8114-C243-8E1F-D22FE5297BD3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2C0B1A-A5F3-4E46-8999-3B7E73311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75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13BD2-33CE-2247-B1DF-5673D676CF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1700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979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979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979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13BD2-33CE-2247-B1DF-5673D676CF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1700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13BD2-33CE-2247-B1DF-5673D676CF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1700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13BD2-33CE-2247-B1DF-5673D676CF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1700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13BD2-33CE-2247-B1DF-5673D676CF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1700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13BD2-33CE-2247-B1DF-5673D676CF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1700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13BD2-33CE-2247-B1DF-5673D676CF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1700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13BD2-33CE-2247-B1DF-5673D676CF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1700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13BD2-33CE-2247-B1DF-5673D676CF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1700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1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83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79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849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80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68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08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9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32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14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F603C-6408-B94C-87D3-B87E7040F2BD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62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jpeg"/><Relationship Id="rId9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9" Type="http://schemas.microsoft.com/office/2007/relationships/hdphoto" Target="../media/hdphoto1.wdp"/><Relationship Id="rId20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3.jpeg"/><Relationship Id="rId12" Type="http://schemas.openxmlformats.org/officeDocument/2006/relationships/image" Target="../media/image4.jpeg"/><Relationship Id="rId13" Type="http://schemas.openxmlformats.org/officeDocument/2006/relationships/image" Target="../media/image5.jpeg"/><Relationship Id="rId14" Type="http://schemas.openxmlformats.org/officeDocument/2006/relationships/image" Target="../media/image6.png"/><Relationship Id="rId15" Type="http://schemas.openxmlformats.org/officeDocument/2006/relationships/image" Target="../media/image7.jpeg"/><Relationship Id="rId16" Type="http://schemas.openxmlformats.org/officeDocument/2006/relationships/image" Target="../media/image8.jpeg"/><Relationship Id="rId17" Type="http://schemas.openxmlformats.org/officeDocument/2006/relationships/image" Target="../media/image9.png"/><Relationship Id="rId18" Type="http://schemas.openxmlformats.org/officeDocument/2006/relationships/image" Target="../media/image10.png"/><Relationship Id="rId19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e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4.jpeg"/><Relationship Id="rId8" Type="http://schemas.openxmlformats.org/officeDocument/2006/relationships/image" Target="../media/image5.jpeg"/><Relationship Id="rId9" Type="http://schemas.openxmlformats.org/officeDocument/2006/relationships/image" Target="../media/image7.jpeg"/><Relationship Id="rId10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21.emf"/><Relationship Id="rId14" Type="http://schemas.openxmlformats.org/officeDocument/2006/relationships/image" Target="../media/image22.emf"/><Relationship Id="rId15" Type="http://schemas.openxmlformats.org/officeDocument/2006/relationships/image" Target="../media/image23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pn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.jpeg"/><Relationship Id="rId12" Type="http://schemas.openxmlformats.org/officeDocument/2006/relationships/image" Target="../media/image8.jpeg"/><Relationship Id="rId13" Type="http://schemas.openxmlformats.org/officeDocument/2006/relationships/image" Target="../media/image9.png"/><Relationship Id="rId14" Type="http://schemas.openxmlformats.org/officeDocument/2006/relationships/image" Target="../media/image10.png"/><Relationship Id="rId15" Type="http://schemas.openxmlformats.org/officeDocument/2006/relationships/image" Target="../media/image11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6" Type="http://schemas.openxmlformats.org/officeDocument/2006/relationships/image" Target="../media/image24.emf"/><Relationship Id="rId7" Type="http://schemas.openxmlformats.org/officeDocument/2006/relationships/image" Target="../media/image3.jpeg"/><Relationship Id="rId8" Type="http://schemas.openxmlformats.org/officeDocument/2006/relationships/image" Target="../media/image4.jpeg"/><Relationship Id="rId9" Type="http://schemas.openxmlformats.org/officeDocument/2006/relationships/image" Target="../media/image5.jpeg"/><Relationship Id="rId10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pn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pn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pn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pn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pn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5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5" Type="http://schemas.openxmlformats.org/officeDocument/2006/relationships/image" Target="../media/image25.emf"/><Relationship Id="rId6" Type="http://schemas.openxmlformats.org/officeDocument/2006/relationships/image" Target="../media/image35.emf"/><Relationship Id="rId7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5" Type="http://schemas.openxmlformats.org/officeDocument/2006/relationships/image" Target="../media/image25.emf"/><Relationship Id="rId6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5" Type="http://schemas.openxmlformats.org/officeDocument/2006/relationships/image" Target="../media/image25.emf"/><Relationship Id="rId6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5" Type="http://schemas.openxmlformats.org/officeDocument/2006/relationships/image" Target="../media/image25.emf"/><Relationship Id="rId6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5" Type="http://schemas.openxmlformats.org/officeDocument/2006/relationships/image" Target="../media/image25.emf"/><Relationship Id="rId6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5" Type="http://schemas.openxmlformats.org/officeDocument/2006/relationships/image" Target="../media/image25.emf"/><Relationship Id="rId6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5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5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5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5" Type="http://schemas.openxmlformats.org/officeDocument/2006/relationships/image" Target="../media/image25.emf"/><Relationship Id="rId6" Type="http://schemas.openxmlformats.org/officeDocument/2006/relationships/image" Target="../media/image36.emf"/><Relationship Id="rId7" Type="http://schemas.openxmlformats.org/officeDocument/2006/relationships/image" Target="../media/image37.emf"/><Relationship Id="rId8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png"/><Relationship Id="rId6" Type="http://schemas.openxmlformats.org/officeDocument/2006/relationships/image" Target="../media/image7.jpeg"/><Relationship Id="rId7" Type="http://schemas.openxmlformats.org/officeDocument/2006/relationships/image" Target="../media/image8.jpe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5" Type="http://schemas.openxmlformats.org/officeDocument/2006/relationships/image" Target="../media/image25.emf"/><Relationship Id="rId6" Type="http://schemas.openxmlformats.org/officeDocument/2006/relationships/image" Target="../media/image39.emf"/><Relationship Id="rId7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5" Type="http://schemas.openxmlformats.org/officeDocument/2006/relationships/image" Target="../media/image25.emf"/><Relationship Id="rId6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png"/><Relationship Id="rId6" Type="http://schemas.openxmlformats.org/officeDocument/2006/relationships/image" Target="../media/image7.jpeg"/><Relationship Id="rId7" Type="http://schemas.openxmlformats.org/officeDocument/2006/relationships/image" Target="../media/image8.jpe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png"/><Relationship Id="rId6" Type="http://schemas.openxmlformats.org/officeDocument/2006/relationships/image" Target="../media/image7.jpeg"/><Relationship Id="rId7" Type="http://schemas.openxmlformats.org/officeDocument/2006/relationships/image" Target="../media/image8.jpe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png"/><Relationship Id="rId6" Type="http://schemas.openxmlformats.org/officeDocument/2006/relationships/image" Target="../media/image7.jpeg"/><Relationship Id="rId7" Type="http://schemas.openxmlformats.org/officeDocument/2006/relationships/image" Target="../media/image8.jpe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92000"/>
          </a:blip>
          <a:stretch>
            <a:fillRect/>
          </a:stretch>
        </p:blipFill>
        <p:spPr>
          <a:xfrm>
            <a:off x="0" y="1"/>
            <a:ext cx="10231552" cy="76736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558" y="506508"/>
            <a:ext cx="9143999" cy="647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300" b="1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43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43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Lifting the </a:t>
            </a:r>
            <a:r>
              <a:rPr lang="en-US" sz="4300" b="1" dirty="0">
                <a:solidFill>
                  <a:schemeClr val="bg1"/>
                </a:solidFill>
                <a:latin typeface="Gill Sans Light"/>
                <a:cs typeface="Gill Sans Light"/>
              </a:rPr>
              <a:t>Curse of </a:t>
            </a:r>
          </a:p>
          <a:p>
            <a:pPr algn="ctr"/>
            <a:r>
              <a:rPr lang="en-US" sz="4300" b="1" dirty="0">
                <a:solidFill>
                  <a:schemeClr val="bg1"/>
                </a:solidFill>
                <a:latin typeface="Gill Sans Light"/>
                <a:cs typeface="Gill Sans Light"/>
              </a:rPr>
              <a:t>Coordination in Parallel </a:t>
            </a:r>
            <a:r>
              <a:rPr lang="en-US" sz="43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ML</a:t>
            </a:r>
          </a:p>
          <a:p>
            <a:pPr algn="ctr"/>
            <a:endParaRPr lang="en-US" sz="43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30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Dimitris</a:t>
            </a:r>
            <a:r>
              <a:rPr lang="en-US" sz="3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Papailiopoulos</a:t>
            </a:r>
            <a:endParaRPr lang="en-US" sz="30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30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AMPLab</a:t>
            </a:r>
            <a:r>
              <a:rPr lang="en-US" sz="3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UC Berkeley</a:t>
            </a:r>
            <a:endParaRPr lang="en-US" sz="2800" i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800" i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r>
              <a:rPr lang="en-US" sz="28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Joint work with:</a:t>
            </a:r>
          </a:p>
          <a:p>
            <a:r>
              <a:rPr lang="en-US" sz="28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Xinghao</a:t>
            </a:r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Pan, </a:t>
            </a:r>
            <a:r>
              <a:rPr lang="en-US" sz="2800" dirty="0">
                <a:solidFill>
                  <a:schemeClr val="bg1"/>
                </a:solidFill>
                <a:latin typeface="Gill Sans Light"/>
                <a:cs typeface="Gill Sans Light"/>
              </a:rPr>
              <a:t>Stephen </a:t>
            </a:r>
            <a:r>
              <a:rPr lang="en-US" sz="28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Tu</a:t>
            </a:r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, Ben </a:t>
            </a:r>
            <a:r>
              <a:rPr lang="en-US" sz="28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Recht</a:t>
            </a:r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</a:p>
          <a:p>
            <a:r>
              <a:rPr lang="en-US" sz="28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Kannan</a:t>
            </a:r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Ramchandran</a:t>
            </a:r>
            <a:endParaRPr lang="en-US" sz="28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Michael I. Jordan</a:t>
            </a:r>
            <a:endParaRPr lang="en-US" sz="28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731" y="84887"/>
            <a:ext cx="5350536" cy="143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07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28010" y="1436413"/>
            <a:ext cx="4568059" cy="893379"/>
            <a:chOff x="774700" y="1944414"/>
            <a:chExt cx="7594600" cy="167289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74700" y="1944414"/>
              <a:ext cx="7594600" cy="1672896"/>
            </a:xfrm>
            <a:prstGeom prst="rect">
              <a:avLst/>
            </a:prstGeom>
            <a:ln>
              <a:solidFill>
                <a:srgbClr val="2E99EE"/>
              </a:solidFill>
            </a:ln>
          </p:spPr>
        </p:pic>
        <p:sp>
          <p:nvSpPr>
            <p:cNvPr id="6" name="Rectangle 5"/>
            <p:cNvSpPr/>
            <p:nvPr/>
          </p:nvSpPr>
          <p:spPr>
            <a:xfrm>
              <a:off x="1651000" y="2110828"/>
              <a:ext cx="5842000" cy="13751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Gill Sans Light"/>
                  <a:cs typeface="Gill Sans Light"/>
                </a:rPr>
                <a:t>Why is it raining today? #sad</a:t>
              </a:r>
              <a:endParaRPr lang="en-US" dirty="0">
                <a:solidFill>
                  <a:schemeClr val="tx1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533211" y="2084459"/>
            <a:ext cx="4568059" cy="893379"/>
            <a:chOff x="774700" y="1944414"/>
            <a:chExt cx="7594600" cy="1672896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74700" y="1944414"/>
              <a:ext cx="7594600" cy="1672896"/>
            </a:xfrm>
            <a:prstGeom prst="rect">
              <a:avLst/>
            </a:prstGeom>
            <a:ln>
              <a:solidFill>
                <a:srgbClr val="2E99EE"/>
              </a:solidFill>
            </a:ln>
          </p:spPr>
        </p:pic>
        <p:sp>
          <p:nvSpPr>
            <p:cNvPr id="31" name="Rectangle 30"/>
            <p:cNvSpPr/>
            <p:nvPr/>
          </p:nvSpPr>
          <p:spPr>
            <a:xfrm>
              <a:off x="1651000" y="2110828"/>
              <a:ext cx="5842000" cy="13751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Gill Sans Light"/>
                  <a:cs typeface="Gill Sans Light"/>
                </a:rPr>
                <a:t>I love the rain &lt;3</a:t>
              </a:r>
              <a:endParaRPr lang="en-US" dirty="0">
                <a:solidFill>
                  <a:schemeClr val="tx1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942645" y="2936802"/>
            <a:ext cx="4568059" cy="893379"/>
            <a:chOff x="774700" y="1944414"/>
            <a:chExt cx="7594600" cy="1672896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74700" y="1944414"/>
              <a:ext cx="7594600" cy="1672896"/>
            </a:xfrm>
            <a:prstGeom prst="rect">
              <a:avLst/>
            </a:prstGeom>
            <a:ln>
              <a:solidFill>
                <a:srgbClr val="2E99EE"/>
              </a:solidFill>
            </a:ln>
          </p:spPr>
        </p:pic>
        <p:sp>
          <p:nvSpPr>
            <p:cNvPr id="35" name="Rectangle 34"/>
            <p:cNvSpPr/>
            <p:nvPr/>
          </p:nvSpPr>
          <p:spPr>
            <a:xfrm>
              <a:off x="1651000" y="2110828"/>
              <a:ext cx="5842000" cy="13751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Gill Sans Light"/>
                  <a:cs typeface="Gill Sans Light"/>
                </a:rPr>
                <a:t>&lt;3 this game #Go Warriors</a:t>
              </a:r>
              <a:endParaRPr lang="en-US" dirty="0">
                <a:solidFill>
                  <a:schemeClr val="tx1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106384" y="3565388"/>
            <a:ext cx="4568059" cy="893379"/>
            <a:chOff x="774700" y="1944414"/>
            <a:chExt cx="7594600" cy="1672896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74700" y="1944414"/>
              <a:ext cx="7594600" cy="1672896"/>
            </a:xfrm>
            <a:prstGeom prst="rect">
              <a:avLst/>
            </a:prstGeom>
            <a:ln>
              <a:solidFill>
                <a:srgbClr val="2E99EE"/>
              </a:solidFill>
            </a:ln>
          </p:spPr>
        </p:pic>
        <p:sp>
          <p:nvSpPr>
            <p:cNvPr id="38" name="Rectangle 37"/>
            <p:cNvSpPr/>
            <p:nvPr/>
          </p:nvSpPr>
          <p:spPr>
            <a:xfrm>
              <a:off x="1651000" y="2110828"/>
              <a:ext cx="5842000" cy="13751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Gill Sans Light"/>
                  <a:cs typeface="Gill Sans Light"/>
                </a:rPr>
                <a:t>Warriors are the best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436866" y="4485795"/>
            <a:ext cx="4568059" cy="893379"/>
            <a:chOff x="774700" y="1944414"/>
            <a:chExt cx="7594600" cy="1672897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74700" y="1944414"/>
              <a:ext cx="7594600" cy="1672897"/>
            </a:xfrm>
            <a:prstGeom prst="rect">
              <a:avLst/>
            </a:prstGeom>
            <a:ln>
              <a:solidFill>
                <a:srgbClr val="2E99EE"/>
              </a:solidFill>
            </a:ln>
          </p:spPr>
        </p:pic>
        <p:sp>
          <p:nvSpPr>
            <p:cNvPr id="42" name="Rectangle 41"/>
            <p:cNvSpPr/>
            <p:nvPr/>
          </p:nvSpPr>
          <p:spPr>
            <a:xfrm>
              <a:off x="1651000" y="2110828"/>
              <a:ext cx="5842000" cy="13751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Gill Sans Light"/>
                  <a:cs typeface="Gill Sans Light"/>
                </a:rPr>
                <a:t>Higher Taxes for Better Health Care? Thanks Obama!</a:t>
              </a:r>
              <a:endParaRPr lang="en-US" dirty="0">
                <a:solidFill>
                  <a:schemeClr val="tx1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633468" y="5379174"/>
            <a:ext cx="4568059" cy="893379"/>
            <a:chOff x="774700" y="1944414"/>
            <a:chExt cx="7594600" cy="1672896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74700" y="1944414"/>
              <a:ext cx="7594600" cy="1672896"/>
            </a:xfrm>
            <a:prstGeom prst="rect">
              <a:avLst/>
            </a:prstGeom>
            <a:ln>
              <a:solidFill>
                <a:srgbClr val="2E99EE"/>
              </a:solidFill>
            </a:ln>
          </p:spPr>
        </p:pic>
        <p:sp>
          <p:nvSpPr>
            <p:cNvPr id="45" name="Rectangle 44"/>
            <p:cNvSpPr/>
            <p:nvPr/>
          </p:nvSpPr>
          <p:spPr>
            <a:xfrm>
              <a:off x="1651000" y="2110828"/>
              <a:ext cx="5842000" cy="13751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Gill Sans Light"/>
                  <a:cs typeface="Gill Sans Light"/>
                </a:rPr>
                <a:t>Sanders for President</a:t>
              </a:r>
              <a:endParaRPr lang="en-US" dirty="0">
                <a:solidFill>
                  <a:schemeClr val="tx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1536918" y="1163232"/>
            <a:ext cx="1992586" cy="724102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 smtClean="0">
                <a:latin typeface="Gill Sans Light"/>
                <a:cs typeface="Gill Sans Light"/>
              </a:rPr>
              <a:t>Topic 1</a:t>
            </a:r>
            <a:endParaRPr lang="en-US" sz="2500" b="1" dirty="0">
              <a:latin typeface="Gill Sans Light"/>
              <a:cs typeface="Gill Sans Ligh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892362" y="2969889"/>
            <a:ext cx="1992586" cy="724102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 smtClean="0">
                <a:latin typeface="Gill Sans Light"/>
                <a:cs typeface="Gill Sans Light"/>
              </a:rPr>
              <a:t>Topic 2</a:t>
            </a:r>
            <a:endParaRPr lang="en-US" sz="2500" b="1" dirty="0">
              <a:latin typeface="Gill Sans Light"/>
              <a:cs typeface="Gill Sans Ligh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581601" y="4655072"/>
            <a:ext cx="1992586" cy="724102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 smtClean="0">
                <a:latin typeface="Gill Sans Light"/>
                <a:cs typeface="Gill Sans Light"/>
              </a:rPr>
              <a:t>Topic 3</a:t>
            </a:r>
            <a:endParaRPr lang="en-US" sz="2500" b="1" dirty="0">
              <a:latin typeface="Gill Sans Light"/>
              <a:cs typeface="Gill Sans Ligh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12658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Topic Modeling </a:t>
            </a:r>
            <a:endParaRPr lang="en-US" sz="35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97013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96296E-6 L 0.00017 -0.1076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2.96296E-6 L 0.40833 -0.0636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99" y="-319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7037E-6 L 0.17187 -0.06898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4" y="-344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2.96296E-6 L 0.10208 -0.02963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4" y="-148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4.44444E-6 L -0.02847 -0.0673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1" y="-338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L -0.24184 -0.0956 " pathEditMode="relative" ptsTypes="AA">
                                      <p:cBhvr>
                                        <p:cTn id="16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3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3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Arrow Connector 26"/>
          <p:cNvCxnSpPr>
            <a:stCxn id="32" idx="3"/>
            <a:endCxn id="9" idx="1"/>
          </p:cNvCxnSpPr>
          <p:nvPr/>
        </p:nvCxnSpPr>
        <p:spPr>
          <a:xfrm>
            <a:off x="1798012" y="2585099"/>
            <a:ext cx="5287535" cy="3496157"/>
          </a:xfrm>
          <a:prstGeom prst="straightConnector1">
            <a:avLst/>
          </a:prstGeom>
          <a:solidFill>
            <a:schemeClr val="tx1"/>
          </a:solidFill>
          <a:ln w="57150" cmpd="sng">
            <a:solidFill>
              <a:srgbClr val="5266FF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012658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Product Recommendation</a:t>
            </a:r>
            <a:endParaRPr lang="en-US" sz="3500" dirty="0">
              <a:latin typeface="Gill Sans Light"/>
              <a:cs typeface="Gill Sans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5547" y="1227416"/>
            <a:ext cx="910002" cy="10848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4784" y="2695514"/>
            <a:ext cx="910588" cy="9568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4784" y="4040290"/>
            <a:ext cx="910588" cy="10309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46935" b="7840"/>
          <a:stretch/>
        </p:blipFill>
        <p:spPr>
          <a:xfrm>
            <a:off x="7085547" y="5493122"/>
            <a:ext cx="910002" cy="117626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407" y="2220296"/>
            <a:ext cx="729605" cy="729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407" y="3450707"/>
            <a:ext cx="736288" cy="736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2512" y="4487207"/>
            <a:ext cx="705500" cy="705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8" name="Straight Arrow Connector 47"/>
          <p:cNvCxnSpPr>
            <a:stCxn id="32" idx="3"/>
            <a:endCxn id="4" idx="1"/>
          </p:cNvCxnSpPr>
          <p:nvPr/>
        </p:nvCxnSpPr>
        <p:spPr>
          <a:xfrm flipV="1">
            <a:off x="1798012" y="1769846"/>
            <a:ext cx="5287535" cy="815253"/>
          </a:xfrm>
          <a:prstGeom prst="straightConnector1">
            <a:avLst/>
          </a:prstGeom>
          <a:solidFill>
            <a:schemeClr val="tx1"/>
          </a:solidFill>
          <a:ln w="57150" cmpd="sng">
            <a:solidFill>
              <a:srgbClr val="5266FF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6" idx="3"/>
            <a:endCxn id="5" idx="1"/>
          </p:cNvCxnSpPr>
          <p:nvPr/>
        </p:nvCxnSpPr>
        <p:spPr>
          <a:xfrm flipV="1">
            <a:off x="1804695" y="3173930"/>
            <a:ext cx="5280089" cy="644921"/>
          </a:xfrm>
          <a:prstGeom prst="straightConnector1">
            <a:avLst/>
          </a:prstGeom>
          <a:solidFill>
            <a:schemeClr val="tx1"/>
          </a:solidFill>
          <a:ln w="57150" cmpd="sng">
            <a:solidFill>
              <a:srgbClr val="5266FF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6" idx="3"/>
            <a:endCxn id="9" idx="1"/>
          </p:cNvCxnSpPr>
          <p:nvPr/>
        </p:nvCxnSpPr>
        <p:spPr>
          <a:xfrm>
            <a:off x="1804695" y="3818851"/>
            <a:ext cx="5280852" cy="2262405"/>
          </a:xfrm>
          <a:prstGeom prst="straightConnector1">
            <a:avLst/>
          </a:prstGeom>
          <a:solidFill>
            <a:schemeClr val="tx1"/>
          </a:solidFill>
          <a:ln w="57150" cmpd="sng">
            <a:solidFill>
              <a:srgbClr val="5266FF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7" idx="3"/>
            <a:endCxn id="8" idx="1"/>
          </p:cNvCxnSpPr>
          <p:nvPr/>
        </p:nvCxnSpPr>
        <p:spPr>
          <a:xfrm flipV="1">
            <a:off x="1798012" y="4555767"/>
            <a:ext cx="5286772" cy="284190"/>
          </a:xfrm>
          <a:prstGeom prst="straightConnector1">
            <a:avLst/>
          </a:prstGeom>
          <a:solidFill>
            <a:schemeClr val="tx1"/>
          </a:solidFill>
          <a:ln w="57150" cmpd="sng">
            <a:solidFill>
              <a:srgbClr val="5266FF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7" idx="3"/>
            <a:endCxn id="4" idx="1"/>
          </p:cNvCxnSpPr>
          <p:nvPr/>
        </p:nvCxnSpPr>
        <p:spPr>
          <a:xfrm flipV="1">
            <a:off x="1798012" y="1769846"/>
            <a:ext cx="5287535" cy="3070111"/>
          </a:xfrm>
          <a:prstGeom prst="straightConnector1">
            <a:avLst/>
          </a:prstGeom>
          <a:solidFill>
            <a:schemeClr val="tx1"/>
          </a:solidFill>
          <a:ln w="57150" cmpd="sng">
            <a:solidFill>
              <a:srgbClr val="5266FF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1"/>
            <a:endCxn id="47" idx="3"/>
          </p:cNvCxnSpPr>
          <p:nvPr/>
        </p:nvCxnSpPr>
        <p:spPr>
          <a:xfrm flipH="1">
            <a:off x="1798012" y="3173930"/>
            <a:ext cx="5286772" cy="1666027"/>
          </a:xfrm>
          <a:prstGeom prst="straightConnector1">
            <a:avLst/>
          </a:prstGeom>
          <a:solidFill>
            <a:schemeClr val="tx1"/>
          </a:solidFill>
          <a:ln w="57150" cmpd="sng">
            <a:solidFill>
              <a:srgbClr val="FF66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9" idx="1"/>
            <a:endCxn id="32" idx="3"/>
          </p:cNvCxnSpPr>
          <p:nvPr/>
        </p:nvCxnSpPr>
        <p:spPr>
          <a:xfrm flipH="1" flipV="1">
            <a:off x="1798012" y="2585099"/>
            <a:ext cx="5287535" cy="3496157"/>
          </a:xfrm>
          <a:prstGeom prst="straightConnector1">
            <a:avLst/>
          </a:prstGeom>
          <a:solidFill>
            <a:schemeClr val="tx1"/>
          </a:solidFill>
          <a:ln w="57150" cmpd="sng">
            <a:solidFill>
              <a:srgbClr val="FF66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1"/>
            <a:endCxn id="46" idx="3"/>
          </p:cNvCxnSpPr>
          <p:nvPr/>
        </p:nvCxnSpPr>
        <p:spPr>
          <a:xfrm flipH="1" flipV="1">
            <a:off x="1804695" y="3818851"/>
            <a:ext cx="5280089" cy="736916"/>
          </a:xfrm>
          <a:prstGeom prst="straightConnector1">
            <a:avLst/>
          </a:prstGeom>
          <a:solidFill>
            <a:schemeClr val="tx1"/>
          </a:solidFill>
          <a:ln w="57150" cmpd="sng">
            <a:solidFill>
              <a:srgbClr val="FF66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29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3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1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4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3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012658" y="152643"/>
            <a:ext cx="7118684" cy="6516747"/>
            <a:chOff x="1012658" y="152643"/>
            <a:chExt cx="7118684" cy="6516747"/>
          </a:xfrm>
        </p:grpSpPr>
        <p:cxnSp>
          <p:nvCxnSpPr>
            <p:cNvPr id="27" name="Straight Arrow Connector 26"/>
            <p:cNvCxnSpPr>
              <a:stCxn id="32" idx="3"/>
              <a:endCxn id="9" idx="1"/>
            </p:cNvCxnSpPr>
            <p:nvPr/>
          </p:nvCxnSpPr>
          <p:spPr>
            <a:xfrm>
              <a:off x="1798012" y="2585099"/>
              <a:ext cx="5287535" cy="3496157"/>
            </a:xfrm>
            <a:prstGeom prst="straightConnector1">
              <a:avLst/>
            </a:prstGeom>
            <a:solidFill>
              <a:schemeClr val="tx1"/>
            </a:solidFill>
            <a:ln w="57150" cmpd="sng">
              <a:solidFill>
                <a:srgbClr val="5266FF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1012658" y="152643"/>
              <a:ext cx="7118684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 smtClean="0">
                  <a:latin typeface="Gill Sans Light"/>
                  <a:cs typeface="Gill Sans Light"/>
                </a:rPr>
                <a:t>Product Recommendation</a:t>
              </a:r>
              <a:endParaRPr lang="en-US" sz="3500" dirty="0">
                <a:latin typeface="Gill Sans Light"/>
                <a:cs typeface="Gill Sans Light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85547" y="1227416"/>
              <a:ext cx="910002" cy="108485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84784" y="2695514"/>
              <a:ext cx="910588" cy="95683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84784" y="4040290"/>
              <a:ext cx="910588" cy="103095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/>
            <a:srcRect l="46935" b="7840"/>
            <a:stretch/>
          </p:blipFill>
          <p:spPr>
            <a:xfrm>
              <a:off x="7085547" y="5493122"/>
              <a:ext cx="910002" cy="1176268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8407" y="2220296"/>
              <a:ext cx="729605" cy="72960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8407" y="3450707"/>
              <a:ext cx="736288" cy="7362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92512" y="4487207"/>
              <a:ext cx="705500" cy="705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48" name="Straight Arrow Connector 47"/>
            <p:cNvCxnSpPr>
              <a:stCxn id="32" idx="3"/>
              <a:endCxn id="4" idx="1"/>
            </p:cNvCxnSpPr>
            <p:nvPr/>
          </p:nvCxnSpPr>
          <p:spPr>
            <a:xfrm flipV="1">
              <a:off x="1798012" y="1769846"/>
              <a:ext cx="5287535" cy="815253"/>
            </a:xfrm>
            <a:prstGeom prst="straightConnector1">
              <a:avLst/>
            </a:prstGeom>
            <a:solidFill>
              <a:schemeClr val="tx1"/>
            </a:solidFill>
            <a:ln w="57150" cmpd="sng">
              <a:solidFill>
                <a:srgbClr val="5266FF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46" idx="3"/>
              <a:endCxn id="5" idx="1"/>
            </p:cNvCxnSpPr>
            <p:nvPr/>
          </p:nvCxnSpPr>
          <p:spPr>
            <a:xfrm flipV="1">
              <a:off x="1804695" y="3173930"/>
              <a:ext cx="5280089" cy="644921"/>
            </a:xfrm>
            <a:prstGeom prst="straightConnector1">
              <a:avLst/>
            </a:prstGeom>
            <a:solidFill>
              <a:schemeClr val="tx1"/>
            </a:solidFill>
            <a:ln w="57150" cmpd="sng">
              <a:solidFill>
                <a:srgbClr val="5266FF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46" idx="3"/>
              <a:endCxn id="9" idx="1"/>
            </p:cNvCxnSpPr>
            <p:nvPr/>
          </p:nvCxnSpPr>
          <p:spPr>
            <a:xfrm>
              <a:off x="1804695" y="3818851"/>
              <a:ext cx="5280852" cy="2262405"/>
            </a:xfrm>
            <a:prstGeom prst="straightConnector1">
              <a:avLst/>
            </a:prstGeom>
            <a:solidFill>
              <a:schemeClr val="tx1"/>
            </a:solidFill>
            <a:ln w="57150" cmpd="sng">
              <a:solidFill>
                <a:srgbClr val="5266FF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47" idx="3"/>
              <a:endCxn id="8" idx="1"/>
            </p:cNvCxnSpPr>
            <p:nvPr/>
          </p:nvCxnSpPr>
          <p:spPr>
            <a:xfrm flipV="1">
              <a:off x="1798012" y="4555767"/>
              <a:ext cx="5286772" cy="284190"/>
            </a:xfrm>
            <a:prstGeom prst="straightConnector1">
              <a:avLst/>
            </a:prstGeom>
            <a:solidFill>
              <a:schemeClr val="tx1"/>
            </a:solidFill>
            <a:ln w="57150" cmpd="sng">
              <a:solidFill>
                <a:srgbClr val="5266FF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47" idx="3"/>
              <a:endCxn id="4" idx="1"/>
            </p:cNvCxnSpPr>
            <p:nvPr/>
          </p:nvCxnSpPr>
          <p:spPr>
            <a:xfrm flipV="1">
              <a:off x="1798012" y="1769846"/>
              <a:ext cx="5287535" cy="3070111"/>
            </a:xfrm>
            <a:prstGeom prst="straightConnector1">
              <a:avLst/>
            </a:prstGeom>
            <a:solidFill>
              <a:schemeClr val="tx1"/>
            </a:solidFill>
            <a:ln w="57150" cmpd="sng">
              <a:solidFill>
                <a:srgbClr val="5266FF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5" idx="1"/>
              <a:endCxn id="47" idx="3"/>
            </p:cNvCxnSpPr>
            <p:nvPr/>
          </p:nvCxnSpPr>
          <p:spPr>
            <a:xfrm flipH="1">
              <a:off x="1798012" y="3173930"/>
              <a:ext cx="5286772" cy="1666027"/>
            </a:xfrm>
            <a:prstGeom prst="straightConnector1">
              <a:avLst/>
            </a:prstGeom>
            <a:solidFill>
              <a:schemeClr val="tx1"/>
            </a:solidFill>
            <a:ln w="57150" cmpd="sng">
              <a:solidFill>
                <a:srgbClr val="FF66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9" idx="1"/>
              <a:endCxn id="32" idx="3"/>
            </p:cNvCxnSpPr>
            <p:nvPr/>
          </p:nvCxnSpPr>
          <p:spPr>
            <a:xfrm flipH="1" flipV="1">
              <a:off x="1798012" y="2585099"/>
              <a:ext cx="5287535" cy="3496157"/>
            </a:xfrm>
            <a:prstGeom prst="straightConnector1">
              <a:avLst/>
            </a:prstGeom>
            <a:solidFill>
              <a:schemeClr val="tx1"/>
            </a:solidFill>
            <a:ln w="57150" cmpd="sng">
              <a:solidFill>
                <a:srgbClr val="FF66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8" idx="1"/>
              <a:endCxn id="46" idx="3"/>
            </p:cNvCxnSpPr>
            <p:nvPr/>
          </p:nvCxnSpPr>
          <p:spPr>
            <a:xfrm flipH="1" flipV="1">
              <a:off x="1804695" y="3818851"/>
              <a:ext cx="5280089" cy="736916"/>
            </a:xfrm>
            <a:prstGeom prst="straightConnector1">
              <a:avLst/>
            </a:prstGeom>
            <a:solidFill>
              <a:schemeClr val="tx1"/>
            </a:solidFill>
            <a:ln w="57150" cmpd="sng">
              <a:solidFill>
                <a:srgbClr val="FF66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28010" y="152643"/>
            <a:ext cx="7873517" cy="6119910"/>
            <a:chOff x="328010" y="152643"/>
            <a:chExt cx="7873517" cy="6119910"/>
          </a:xfrm>
        </p:grpSpPr>
        <p:grpSp>
          <p:nvGrpSpPr>
            <p:cNvPr id="22" name="Group 21"/>
            <p:cNvGrpSpPr/>
            <p:nvPr/>
          </p:nvGrpSpPr>
          <p:grpSpPr>
            <a:xfrm>
              <a:off x="328010" y="1436413"/>
              <a:ext cx="4568059" cy="893379"/>
              <a:chOff x="774700" y="1944414"/>
              <a:chExt cx="7594600" cy="1672896"/>
            </a:xfrm>
          </p:grpSpPr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74700" y="1944414"/>
                <a:ext cx="7594600" cy="1672896"/>
              </a:xfrm>
              <a:prstGeom prst="rect">
                <a:avLst/>
              </a:prstGeom>
              <a:ln>
                <a:solidFill>
                  <a:srgbClr val="2E99EE"/>
                </a:solidFill>
              </a:ln>
            </p:spPr>
          </p:pic>
          <p:sp>
            <p:nvSpPr>
              <p:cNvPr id="44" name="Rectangle 43"/>
              <p:cNvSpPr/>
              <p:nvPr/>
            </p:nvSpPr>
            <p:spPr>
              <a:xfrm>
                <a:off x="1651000" y="2110828"/>
                <a:ext cx="5842000" cy="137510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Gill Sans Light"/>
                    <a:cs typeface="Gill Sans Light"/>
                  </a:rPr>
                  <a:t>Why is it raining today? #sad</a:t>
                </a:r>
                <a:endParaRPr lang="en-US" dirty="0">
                  <a:solidFill>
                    <a:schemeClr val="tx1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2533211" y="2084459"/>
              <a:ext cx="4568059" cy="893379"/>
              <a:chOff x="774700" y="1944414"/>
              <a:chExt cx="7594600" cy="1672896"/>
            </a:xfrm>
          </p:grpSpPr>
          <p:pic>
            <p:nvPicPr>
              <p:cNvPr id="41" name="Picture 40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74700" y="1944414"/>
                <a:ext cx="7594600" cy="1672896"/>
              </a:xfrm>
              <a:prstGeom prst="rect">
                <a:avLst/>
              </a:prstGeom>
              <a:ln>
                <a:solidFill>
                  <a:srgbClr val="2E99EE"/>
                </a:solidFill>
              </a:ln>
            </p:spPr>
          </p:pic>
          <p:sp>
            <p:nvSpPr>
              <p:cNvPr id="42" name="Rectangle 41"/>
              <p:cNvSpPr/>
              <p:nvPr/>
            </p:nvSpPr>
            <p:spPr>
              <a:xfrm>
                <a:off x="1651000" y="2110828"/>
                <a:ext cx="5842000" cy="137510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Gill Sans Light"/>
                    <a:cs typeface="Gill Sans Light"/>
                  </a:rPr>
                  <a:t>I love the rain &lt;3</a:t>
                </a:r>
                <a:endParaRPr lang="en-US" dirty="0">
                  <a:solidFill>
                    <a:schemeClr val="tx1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942645" y="2936802"/>
              <a:ext cx="4568059" cy="893379"/>
              <a:chOff x="774700" y="1944414"/>
              <a:chExt cx="7594600" cy="1672896"/>
            </a:xfrm>
          </p:grpSpPr>
          <p:pic>
            <p:nvPicPr>
              <p:cNvPr id="38" name="Picture 37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74700" y="1944414"/>
                <a:ext cx="7594600" cy="1672896"/>
              </a:xfrm>
              <a:prstGeom prst="rect">
                <a:avLst/>
              </a:prstGeom>
              <a:ln>
                <a:solidFill>
                  <a:srgbClr val="2E99EE"/>
                </a:solidFill>
              </a:ln>
            </p:spPr>
          </p:pic>
          <p:sp>
            <p:nvSpPr>
              <p:cNvPr id="40" name="Rectangle 39"/>
              <p:cNvSpPr/>
              <p:nvPr/>
            </p:nvSpPr>
            <p:spPr>
              <a:xfrm>
                <a:off x="1651000" y="2110828"/>
                <a:ext cx="5842000" cy="137510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Gill Sans Light"/>
                    <a:cs typeface="Gill Sans Light"/>
                  </a:rPr>
                  <a:t>&lt;3 this game #Go Warriors</a:t>
                </a: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3106384" y="3565388"/>
              <a:ext cx="4568059" cy="893379"/>
              <a:chOff x="774700" y="1944414"/>
              <a:chExt cx="7594600" cy="1672896"/>
            </a:xfrm>
          </p:grpSpPr>
          <p:pic>
            <p:nvPicPr>
              <p:cNvPr id="36" name="Picture 35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74700" y="1944414"/>
                <a:ext cx="7594600" cy="1672896"/>
              </a:xfrm>
              <a:prstGeom prst="rect">
                <a:avLst/>
              </a:prstGeom>
              <a:ln>
                <a:solidFill>
                  <a:srgbClr val="2E99EE"/>
                </a:solidFill>
              </a:ln>
            </p:spPr>
          </p:pic>
          <p:sp>
            <p:nvSpPr>
              <p:cNvPr id="37" name="Rectangle 36"/>
              <p:cNvSpPr/>
              <p:nvPr/>
            </p:nvSpPr>
            <p:spPr>
              <a:xfrm>
                <a:off x="1651000" y="2110828"/>
                <a:ext cx="5842000" cy="137510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Gill Sans Light"/>
                    <a:cs typeface="Gill Sans Light"/>
                  </a:rPr>
                  <a:t>The warrior are the best</a:t>
                </a:r>
                <a:endParaRPr lang="en-US" dirty="0">
                  <a:solidFill>
                    <a:schemeClr val="tx1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2436866" y="4485795"/>
              <a:ext cx="4568059" cy="893379"/>
              <a:chOff x="774700" y="1944414"/>
              <a:chExt cx="7594600" cy="1672897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74700" y="1944414"/>
                <a:ext cx="7594600" cy="1672897"/>
              </a:xfrm>
              <a:prstGeom prst="rect">
                <a:avLst/>
              </a:prstGeom>
              <a:ln>
                <a:solidFill>
                  <a:srgbClr val="2E99EE"/>
                </a:solidFill>
              </a:ln>
            </p:spPr>
          </p:pic>
          <p:sp>
            <p:nvSpPr>
              <p:cNvPr id="35" name="Rectangle 34"/>
              <p:cNvSpPr/>
              <p:nvPr/>
            </p:nvSpPr>
            <p:spPr>
              <a:xfrm>
                <a:off x="1651000" y="2110828"/>
                <a:ext cx="5842000" cy="137510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Gill Sans Light"/>
                    <a:cs typeface="Gill Sans Light"/>
                  </a:rPr>
                  <a:t>Higher Taxes for Better Health Care? Thanks Obama!</a:t>
                </a:r>
                <a:endParaRPr lang="en-US" dirty="0">
                  <a:solidFill>
                    <a:schemeClr val="tx1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3633468" y="5379174"/>
              <a:ext cx="4568059" cy="893379"/>
              <a:chOff x="774700" y="1944414"/>
              <a:chExt cx="7594600" cy="1672896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74700" y="1944414"/>
                <a:ext cx="7594600" cy="1672896"/>
              </a:xfrm>
              <a:prstGeom prst="rect">
                <a:avLst/>
              </a:prstGeom>
              <a:ln>
                <a:solidFill>
                  <a:srgbClr val="2E99EE"/>
                </a:solidFill>
              </a:ln>
            </p:spPr>
          </p:pic>
          <p:sp>
            <p:nvSpPr>
              <p:cNvPr id="33" name="Rectangle 32"/>
              <p:cNvSpPr/>
              <p:nvPr/>
            </p:nvSpPr>
            <p:spPr>
              <a:xfrm>
                <a:off x="1651000" y="2110828"/>
                <a:ext cx="5842000" cy="137510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Gill Sans Light"/>
                    <a:cs typeface="Gill Sans Light"/>
                  </a:rPr>
                  <a:t>Sanders for President</a:t>
                </a:r>
                <a:endParaRPr lang="en-US" dirty="0">
                  <a:solidFill>
                    <a:schemeClr val="tx1"/>
                  </a:solidFill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1012658" y="152643"/>
              <a:ext cx="7118684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 smtClean="0">
                  <a:latin typeface="Gill Sans Light"/>
                  <a:cs typeface="Gill Sans Light"/>
                </a:rPr>
                <a:t>Topic Modeling </a:t>
              </a:r>
              <a:endParaRPr lang="en-US" sz="3500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53541" y="152643"/>
            <a:ext cx="8047985" cy="4972409"/>
            <a:chOff x="153541" y="152643"/>
            <a:chExt cx="8047985" cy="4972409"/>
          </a:xfrm>
        </p:grpSpPr>
        <p:pic>
          <p:nvPicPr>
            <p:cNvPr id="53" name="Picture 52" descr="02-11.jpg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71461" y="1859569"/>
              <a:ext cx="1059535" cy="804821"/>
            </a:xfrm>
            <a:prstGeom prst="rect">
              <a:avLst/>
            </a:prstGeom>
          </p:spPr>
        </p:pic>
        <p:pic>
          <p:nvPicPr>
            <p:cNvPr id="54" name="Picture 53" descr="1412613364603_wps_17_SANTA_MONICA_CA_AUGUST_04.jpg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81275" y="1503948"/>
              <a:ext cx="879001" cy="711242"/>
            </a:xfrm>
            <a:prstGeom prst="rect">
              <a:avLst/>
            </a:prstGeom>
          </p:spPr>
        </p:pic>
        <p:pic>
          <p:nvPicPr>
            <p:cNvPr id="55" name="Picture 54" descr="sf-cat.jpg"/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2882" y="3526965"/>
              <a:ext cx="868947" cy="547437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092434" y="1200775"/>
              <a:ext cx="1238249" cy="825499"/>
            </a:xfrm>
            <a:prstGeom prst="rect">
              <a:avLst/>
            </a:prstGeom>
          </p:spPr>
        </p:pic>
        <p:pic>
          <p:nvPicPr>
            <p:cNvPr id="57" name="Picture 56" descr="716974.jpg"/>
            <p:cNvPicPr>
              <a:picLocks noChangeAspect="1"/>
            </p:cNvPicPr>
            <p:nvPr/>
          </p:nvPicPr>
          <p:blipFill rotWithShape="1"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10863" y="2583448"/>
              <a:ext cx="900696" cy="707414"/>
            </a:xfrm>
            <a:prstGeom prst="rect">
              <a:avLst/>
            </a:prstGeom>
          </p:spPr>
        </p:pic>
        <p:pic>
          <p:nvPicPr>
            <p:cNvPr id="58" name="Picture 57" descr="yFEyUdBQw9.jpg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837040" y="870479"/>
              <a:ext cx="1110678" cy="1256632"/>
            </a:xfrm>
            <a:prstGeom prst="rect">
              <a:avLst/>
            </a:prstGeom>
          </p:spPr>
        </p:pic>
        <p:cxnSp>
          <p:nvCxnSpPr>
            <p:cNvPr id="59" name="Straight Connector 58"/>
            <p:cNvCxnSpPr/>
            <p:nvPr/>
          </p:nvCxnSpPr>
          <p:spPr>
            <a:xfrm flipV="1">
              <a:off x="1082842" y="932448"/>
              <a:ext cx="6456849" cy="3951110"/>
            </a:xfrm>
            <a:prstGeom prst="line">
              <a:avLst/>
            </a:prstGeom>
            <a:ln w="76200" cmpd="sng">
              <a:solidFill>
                <a:srgbClr val="5266FF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6505768" y="2738525"/>
              <a:ext cx="1033923" cy="866006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44236" y="2727995"/>
              <a:ext cx="1168715" cy="876536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064"/>
            <a:stretch/>
          </p:blipFill>
          <p:spPr>
            <a:xfrm>
              <a:off x="3331377" y="4074402"/>
              <a:ext cx="761057" cy="873152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1418" y="3808386"/>
              <a:ext cx="1327950" cy="771068"/>
            </a:xfrm>
            <a:prstGeom prst="rect">
              <a:avLst/>
            </a:prstGeom>
          </p:spPr>
        </p:pic>
        <p:cxnSp>
          <p:nvCxnSpPr>
            <p:cNvPr id="64" name="Straight Connector 63"/>
            <p:cNvCxnSpPr/>
            <p:nvPr/>
          </p:nvCxnSpPr>
          <p:spPr>
            <a:xfrm flipV="1">
              <a:off x="937901" y="1574187"/>
              <a:ext cx="0" cy="3550865"/>
            </a:xfrm>
            <a:prstGeom prst="line">
              <a:avLst/>
            </a:prstGeom>
            <a:ln w="76200" cmpd="sng">
              <a:solidFill>
                <a:schemeClr val="bg1">
                  <a:lumMod val="65000"/>
                </a:schemeClr>
              </a:solidFill>
              <a:headEnd type="none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913262" y="5125051"/>
              <a:ext cx="6626429" cy="1"/>
            </a:xfrm>
            <a:prstGeom prst="line">
              <a:avLst/>
            </a:prstGeom>
            <a:ln w="76200" cmpd="sng">
              <a:solidFill>
                <a:schemeClr val="bg1">
                  <a:lumMod val="65000"/>
                </a:schemeClr>
              </a:solidFill>
              <a:headEnd type="none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153541" y="962248"/>
              <a:ext cx="76054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i="1" dirty="0" smtClean="0">
                  <a:latin typeface="Gill Sans Light"/>
                  <a:cs typeface="Gill Sans Light"/>
                </a:rPr>
                <a:t>Feature space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082842" y="152643"/>
              <a:ext cx="7118684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 smtClean="0">
                  <a:latin typeface="Gill Sans Light"/>
                  <a:cs typeface="Gill Sans Light"/>
                </a:rPr>
                <a:t>Classification</a:t>
              </a:r>
              <a:endParaRPr lang="en-US" sz="3500" dirty="0">
                <a:latin typeface="Gill Sans Light"/>
                <a:cs typeface="Gill Sans Light"/>
              </a:endParaRPr>
            </a:p>
          </p:txBody>
        </p:sp>
      </p:grpSp>
      <p:sp>
        <p:nvSpPr>
          <p:cNvPr id="68" name="Rectangle 67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All Solved by an</a:t>
            </a:r>
          </a:p>
          <a:p>
            <a:pPr algn="ctr"/>
            <a:r>
              <a:rPr lang="en-US" sz="4800" i="1" dirty="0" err="1">
                <a:latin typeface="Gill Sans Light"/>
                <a:cs typeface="Gill Sans Light"/>
              </a:rPr>
              <a:t>Über</a:t>
            </a:r>
            <a:r>
              <a:rPr lang="en-US" sz="4800" i="1" dirty="0">
                <a:latin typeface="Gill Sans Light"/>
                <a:cs typeface="Gill Sans Light"/>
              </a:rPr>
              <a:t>-algorithm</a:t>
            </a:r>
            <a:r>
              <a:rPr lang="en-US" sz="4800" dirty="0">
                <a:latin typeface="Gill Sans Light"/>
                <a:cs typeface="Gill Sans Light"/>
              </a:rPr>
              <a:t> 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955763" y="4083698"/>
            <a:ext cx="1688868" cy="722586"/>
          </a:xfrm>
          <a:prstGeom prst="rect">
            <a:avLst/>
          </a:prstGeom>
          <a:solidFill>
            <a:srgbClr val="0C1268">
              <a:alpha val="5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PCA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5699368" y="5850692"/>
            <a:ext cx="3011904" cy="843722"/>
          </a:xfrm>
          <a:prstGeom prst="rect">
            <a:avLst/>
          </a:prstGeom>
          <a:solidFill>
            <a:srgbClr val="0C1268">
              <a:alpha val="5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Graph Clustering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5189623" y="4883558"/>
            <a:ext cx="3011904" cy="843722"/>
          </a:xfrm>
          <a:prstGeom prst="rect">
            <a:avLst/>
          </a:prstGeom>
          <a:solidFill>
            <a:srgbClr val="0C1268">
              <a:alpha val="5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Iterative Linear Solvers</a:t>
            </a:r>
            <a:endParaRPr lang="en-US" sz="25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23786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44444E-6 L -0.26528 -0.25162 " pathEditMode="relative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96296E-6 L 0.26424 -0.22269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12" y="-11134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4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55 0.0838 L -0.1283 0.36134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92" y="1386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70" grpId="0" animBg="1"/>
      <p:bldP spid="7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i="1" dirty="0" smtClean="0">
                <a:latin typeface="Gill Sans Light"/>
                <a:cs typeface="Gill Sans Light"/>
              </a:rPr>
              <a:t>Stochastic Updates:</a:t>
            </a:r>
          </a:p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A Meta-algorithm</a:t>
            </a:r>
            <a:endParaRPr lang="en-US" sz="5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71575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5122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Gill Sans Light"/>
                <a:cs typeface="Gill Sans Light"/>
              </a:rPr>
              <a:t>Stochastic Updates:</a:t>
            </a:r>
            <a:br>
              <a:rPr lang="en-US" b="1" dirty="0">
                <a:latin typeface="Gill Sans Light"/>
                <a:cs typeface="Gill Sans Light"/>
              </a:rPr>
            </a:br>
            <a:r>
              <a:rPr lang="en-US" i="1" dirty="0">
                <a:latin typeface="Gill Sans Light"/>
                <a:cs typeface="Gill Sans Light"/>
              </a:rPr>
              <a:t>the </a:t>
            </a:r>
            <a:r>
              <a:rPr lang="en-US" i="1" dirty="0" err="1">
                <a:latin typeface="Gill Sans Light"/>
                <a:cs typeface="Gill Sans Light"/>
              </a:rPr>
              <a:t>Über</a:t>
            </a:r>
            <a:r>
              <a:rPr lang="en-US" i="1" dirty="0">
                <a:latin typeface="Gill Sans Light"/>
                <a:cs typeface="Gill Sans Light"/>
              </a:rPr>
              <a:t>-algorithm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656801" y="2340913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656801" y="2757706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656801" y="3174499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5656801" y="4424878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656801" y="4841671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656801" y="5258463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145862" y="1635758"/>
            <a:ext cx="19268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Data points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905852" y="1635758"/>
            <a:ext cx="19268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Model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5656801" y="3591292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5656801" y="4008085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3031010" y="2571423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Gill Sans Light"/>
                <a:cs typeface="Gill Sans Light"/>
              </a:rPr>
              <a:t>1</a:t>
            </a:r>
            <a:endParaRPr lang="en-US" b="1" dirty="0">
              <a:latin typeface="Gill Sans Light"/>
              <a:cs typeface="Gill Sans Light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3031010" y="3251337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Gill Sans Light"/>
                <a:cs typeface="Gill Sans Light"/>
              </a:rPr>
              <a:t>2</a:t>
            </a:r>
            <a:endParaRPr lang="en-US" b="1" dirty="0">
              <a:latin typeface="Gill Sans Light"/>
              <a:cs typeface="Gill Sans Light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3031010" y="3931251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Gill Sans Light"/>
                <a:cs typeface="Gill Sans Light"/>
              </a:rPr>
              <a:t>3</a:t>
            </a:r>
            <a:endParaRPr lang="en-US" b="1" dirty="0">
              <a:latin typeface="Gill Sans Light"/>
              <a:cs typeface="Gill Sans Light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3031010" y="4611166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Gill Sans Light"/>
                <a:cs typeface="Gill Sans Light"/>
              </a:rPr>
              <a:t>4</a:t>
            </a:r>
            <a:endParaRPr lang="en-US" b="1" dirty="0">
              <a:latin typeface="Gill Sans Light"/>
              <a:cs typeface="Gill Sans Ligh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996503" y="5890799"/>
            <a:ext cx="3171732" cy="843722"/>
          </a:xfrm>
          <a:prstGeom prst="rect">
            <a:avLst/>
          </a:prstGeom>
          <a:solidFill>
            <a:srgbClr val="0C1268">
              <a:alpha val="5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Step1:</a:t>
            </a:r>
            <a:br>
              <a:rPr lang="en-US" sz="2500" dirty="0" smtClean="0">
                <a:latin typeface="Gill Sans Light"/>
                <a:cs typeface="Gill Sans Light"/>
              </a:rPr>
            </a:br>
            <a:r>
              <a:rPr lang="en-US" sz="2500" dirty="0" smtClean="0">
                <a:latin typeface="Gill Sans Light"/>
                <a:cs typeface="Gill Sans Light"/>
              </a:rPr>
              <a:t>Pick random data point</a:t>
            </a:r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42" name="Picture 41" descr="02-11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1048" y="2556500"/>
            <a:ext cx="529768" cy="40241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223808" y="3251337"/>
            <a:ext cx="627008" cy="41800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64"/>
          <a:stretch/>
        </p:blipFill>
        <p:spPr>
          <a:xfrm>
            <a:off x="2321048" y="3853107"/>
            <a:ext cx="513656" cy="58931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5862" y="4629318"/>
            <a:ext cx="713336" cy="41419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428676" y="1858896"/>
            <a:ext cx="2175391" cy="3043600"/>
            <a:chOff x="1292882" y="-1028250"/>
            <a:chExt cx="6246809" cy="6917280"/>
          </a:xfrm>
        </p:grpSpPr>
        <p:pic>
          <p:nvPicPr>
            <p:cNvPr id="48" name="Picture 47" descr="02-11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71461" y="1859569"/>
              <a:ext cx="1059535" cy="804821"/>
            </a:xfrm>
            <a:prstGeom prst="rect">
              <a:avLst/>
            </a:prstGeom>
          </p:spPr>
        </p:pic>
        <p:pic>
          <p:nvPicPr>
            <p:cNvPr id="49" name="Picture 48" descr="1412613364603_wps_17_SANTA_MONICA_CA_AUGUST_04.jpg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81275" y="1503948"/>
              <a:ext cx="879001" cy="711242"/>
            </a:xfrm>
            <a:prstGeom prst="rect">
              <a:avLst/>
            </a:prstGeom>
          </p:spPr>
        </p:pic>
        <p:pic>
          <p:nvPicPr>
            <p:cNvPr id="50" name="Picture 49" descr="sf-cat.jpg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2882" y="3526965"/>
              <a:ext cx="868947" cy="547437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092434" y="1200775"/>
              <a:ext cx="1238249" cy="825499"/>
            </a:xfrm>
            <a:prstGeom prst="rect">
              <a:avLst/>
            </a:prstGeom>
          </p:spPr>
        </p:pic>
        <p:pic>
          <p:nvPicPr>
            <p:cNvPr id="52" name="Picture 51" descr="716974.jpg"/>
            <p:cNvPicPr>
              <a:picLocks noChangeAspect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10863" y="2583448"/>
              <a:ext cx="900696" cy="707414"/>
            </a:xfrm>
            <a:prstGeom prst="rect">
              <a:avLst/>
            </a:prstGeom>
          </p:spPr>
        </p:pic>
        <p:pic>
          <p:nvPicPr>
            <p:cNvPr id="60" name="Picture 59" descr="yFEyUdBQw9.jpg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837040" y="870479"/>
              <a:ext cx="1110678" cy="1256632"/>
            </a:xfrm>
            <a:prstGeom prst="rect">
              <a:avLst/>
            </a:prstGeom>
          </p:spPr>
        </p:pic>
        <p:cxnSp>
          <p:nvCxnSpPr>
            <p:cNvPr id="61" name="Straight Connector 60"/>
            <p:cNvCxnSpPr>
              <a:endCxn id="81" idx="3"/>
            </p:cNvCxnSpPr>
            <p:nvPr/>
          </p:nvCxnSpPr>
          <p:spPr>
            <a:xfrm flipV="1">
              <a:off x="2161828" y="-1028250"/>
              <a:ext cx="291382" cy="6917280"/>
            </a:xfrm>
            <a:prstGeom prst="line">
              <a:avLst/>
            </a:prstGeom>
            <a:ln w="76200" cmpd="sng">
              <a:solidFill>
                <a:srgbClr val="5266FF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6505768" y="2738525"/>
              <a:ext cx="1033923" cy="866006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44236" y="2727995"/>
              <a:ext cx="1168715" cy="876536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064"/>
            <a:stretch/>
          </p:blipFill>
          <p:spPr>
            <a:xfrm>
              <a:off x="3331377" y="4074402"/>
              <a:ext cx="761057" cy="873152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1418" y="3808386"/>
              <a:ext cx="1327950" cy="771068"/>
            </a:xfrm>
            <a:prstGeom prst="rect">
              <a:avLst/>
            </a:prstGeom>
          </p:spPr>
        </p:pic>
      </p:grpSp>
      <p:sp>
        <p:nvSpPr>
          <p:cNvPr id="34" name="Oval 33"/>
          <p:cNvSpPr/>
          <p:nvPr/>
        </p:nvSpPr>
        <p:spPr>
          <a:xfrm>
            <a:off x="3031010" y="3265185"/>
            <a:ext cx="288558" cy="291330"/>
          </a:xfrm>
          <a:prstGeom prst="ellipse">
            <a:avLst/>
          </a:prstGeom>
          <a:solidFill>
            <a:srgbClr val="D33072">
              <a:alpha val="62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Gill Sans Light"/>
                <a:cs typeface="Gill Sans Light"/>
              </a:rPr>
              <a:t>2</a:t>
            </a:r>
            <a:endParaRPr lang="en-US" b="1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6792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5122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Gill Sans Light"/>
                <a:cs typeface="Gill Sans Light"/>
              </a:rPr>
              <a:t>Stochastic Updates:</a:t>
            </a:r>
            <a:br>
              <a:rPr lang="en-US" b="1" dirty="0">
                <a:latin typeface="Gill Sans Light"/>
                <a:cs typeface="Gill Sans Light"/>
              </a:rPr>
            </a:br>
            <a:r>
              <a:rPr lang="en-US" i="1" dirty="0">
                <a:latin typeface="Gill Sans Light"/>
                <a:cs typeface="Gill Sans Light"/>
              </a:rPr>
              <a:t>the </a:t>
            </a:r>
            <a:r>
              <a:rPr lang="en-US" i="1" dirty="0" err="1">
                <a:latin typeface="Gill Sans Light"/>
                <a:cs typeface="Gill Sans Light"/>
              </a:rPr>
              <a:t>Über</a:t>
            </a:r>
            <a:r>
              <a:rPr lang="en-US" i="1" dirty="0">
                <a:latin typeface="Gill Sans Light"/>
                <a:cs typeface="Gill Sans Light"/>
              </a:rPr>
              <a:t>-algorithm</a:t>
            </a:r>
          </a:p>
        </p:txBody>
      </p:sp>
      <p:sp>
        <p:nvSpPr>
          <p:cNvPr id="44" name="Oval 43"/>
          <p:cNvSpPr/>
          <p:nvPr/>
        </p:nvSpPr>
        <p:spPr>
          <a:xfrm>
            <a:off x="3031010" y="2571423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Gill Sans Light"/>
                <a:cs typeface="Gill Sans Light"/>
              </a:rPr>
              <a:t>1</a:t>
            </a:r>
            <a:endParaRPr lang="en-US" b="1" dirty="0">
              <a:latin typeface="Gill Sans Light"/>
              <a:cs typeface="Gill Sans Light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3031010" y="3251337"/>
            <a:ext cx="288558" cy="291330"/>
          </a:xfrm>
          <a:prstGeom prst="ellipse">
            <a:avLst/>
          </a:prstGeom>
          <a:solidFill>
            <a:srgbClr val="D33072">
              <a:alpha val="62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Gill Sans Light"/>
                <a:cs typeface="Gill Sans Light"/>
              </a:rPr>
              <a:t>2</a:t>
            </a:r>
            <a:endParaRPr lang="en-US" b="1" dirty="0">
              <a:latin typeface="Gill Sans Light"/>
              <a:cs typeface="Gill Sans Light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656801" y="2340913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5656801" y="2757706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5656801" y="3174499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5656801" y="4424878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5656801" y="4841671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656801" y="5258463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2145862" y="1635758"/>
            <a:ext cx="19268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Data points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905852" y="1635758"/>
            <a:ext cx="19268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Model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5656801" y="3591292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5656801" y="4008085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3031010" y="3931251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Gill Sans Light"/>
                <a:cs typeface="Gill Sans Light"/>
              </a:rPr>
              <a:t>3</a:t>
            </a:r>
            <a:endParaRPr lang="en-US" b="1" dirty="0">
              <a:latin typeface="Gill Sans Light"/>
              <a:cs typeface="Gill Sans Light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3031010" y="4611166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Gill Sans Light"/>
                <a:cs typeface="Gill Sans Light"/>
              </a:rPr>
              <a:t>4</a:t>
            </a:r>
            <a:endParaRPr lang="en-US" b="1" dirty="0">
              <a:latin typeface="Gill Sans Light"/>
              <a:cs typeface="Gill Sans Light"/>
            </a:endParaRPr>
          </a:p>
        </p:txBody>
      </p:sp>
      <p:cxnSp>
        <p:nvCxnSpPr>
          <p:cNvPr id="95" name="Straight Arrow Connector 94"/>
          <p:cNvCxnSpPr>
            <a:stCxn id="46" idx="6"/>
            <a:endCxn id="54" idx="1"/>
          </p:cNvCxnSpPr>
          <p:nvPr/>
        </p:nvCxnSpPr>
        <p:spPr>
          <a:xfrm flipV="1">
            <a:off x="3319568" y="2546682"/>
            <a:ext cx="2337233" cy="850320"/>
          </a:xfrm>
          <a:prstGeom prst="straightConnector1">
            <a:avLst/>
          </a:prstGeom>
          <a:solidFill>
            <a:schemeClr val="tx1"/>
          </a:solidFill>
          <a:ln>
            <a:solidFill>
              <a:srgbClr val="FF66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46" idx="6"/>
            <a:endCxn id="90" idx="1"/>
          </p:cNvCxnSpPr>
          <p:nvPr/>
        </p:nvCxnSpPr>
        <p:spPr>
          <a:xfrm>
            <a:off x="3319568" y="3397002"/>
            <a:ext cx="2337233" cy="816852"/>
          </a:xfrm>
          <a:prstGeom prst="straightConnector1">
            <a:avLst/>
          </a:prstGeom>
          <a:solidFill>
            <a:schemeClr val="tx1"/>
          </a:solidFill>
          <a:ln>
            <a:solidFill>
              <a:srgbClr val="FF66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46" idx="6"/>
            <a:endCxn id="58" idx="1"/>
          </p:cNvCxnSpPr>
          <p:nvPr/>
        </p:nvCxnSpPr>
        <p:spPr>
          <a:xfrm>
            <a:off x="3319568" y="3397002"/>
            <a:ext cx="2337233" cy="1650438"/>
          </a:xfrm>
          <a:prstGeom prst="straightConnector1">
            <a:avLst/>
          </a:prstGeom>
          <a:solidFill>
            <a:schemeClr val="tx1"/>
          </a:solidFill>
          <a:ln>
            <a:solidFill>
              <a:srgbClr val="FF66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2996503" y="5890799"/>
            <a:ext cx="3171732" cy="843722"/>
          </a:xfrm>
          <a:prstGeom prst="rect">
            <a:avLst/>
          </a:prstGeom>
          <a:solidFill>
            <a:srgbClr val="0C1268">
              <a:alpha val="5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Step 2:</a:t>
            </a:r>
          </a:p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Read Variables</a:t>
            </a:r>
            <a:endParaRPr lang="en-US" sz="2500" dirty="0">
              <a:latin typeface="Gill Sans Light"/>
              <a:cs typeface="Gill Sans Light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6428676" y="1858896"/>
            <a:ext cx="2175391" cy="3043600"/>
            <a:chOff x="1292882" y="-1028250"/>
            <a:chExt cx="6246809" cy="6917280"/>
          </a:xfrm>
        </p:grpSpPr>
        <p:pic>
          <p:nvPicPr>
            <p:cNvPr id="27" name="Picture 26" descr="02-11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71461" y="1859569"/>
              <a:ext cx="1059535" cy="804821"/>
            </a:xfrm>
            <a:prstGeom prst="rect">
              <a:avLst/>
            </a:prstGeom>
          </p:spPr>
        </p:pic>
        <p:pic>
          <p:nvPicPr>
            <p:cNvPr id="28" name="Picture 27" descr="1412613364603_wps_17_SANTA_MONICA_CA_AUGUST_04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81275" y="1503948"/>
              <a:ext cx="879001" cy="711242"/>
            </a:xfrm>
            <a:prstGeom prst="rect">
              <a:avLst/>
            </a:prstGeom>
          </p:spPr>
        </p:pic>
        <p:pic>
          <p:nvPicPr>
            <p:cNvPr id="29" name="Picture 28" descr="sf-cat.jp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2882" y="3526965"/>
              <a:ext cx="868947" cy="547437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092434" y="1200775"/>
              <a:ext cx="1238249" cy="825499"/>
            </a:xfrm>
            <a:prstGeom prst="rect">
              <a:avLst/>
            </a:prstGeom>
          </p:spPr>
        </p:pic>
        <p:pic>
          <p:nvPicPr>
            <p:cNvPr id="32" name="Picture 31" descr="716974.jpg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10863" y="2583448"/>
              <a:ext cx="900696" cy="707414"/>
            </a:xfrm>
            <a:prstGeom prst="rect">
              <a:avLst/>
            </a:prstGeom>
          </p:spPr>
        </p:pic>
        <p:pic>
          <p:nvPicPr>
            <p:cNvPr id="33" name="Picture 32" descr="yFEyUdBQw9.jp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837040" y="870479"/>
              <a:ext cx="1110678" cy="1256632"/>
            </a:xfrm>
            <a:prstGeom prst="rect">
              <a:avLst/>
            </a:prstGeom>
          </p:spPr>
        </p:pic>
        <p:cxnSp>
          <p:nvCxnSpPr>
            <p:cNvPr id="34" name="Straight Connector 33"/>
            <p:cNvCxnSpPr/>
            <p:nvPr/>
          </p:nvCxnSpPr>
          <p:spPr>
            <a:xfrm flipV="1">
              <a:off x="2161828" y="-1028250"/>
              <a:ext cx="291382" cy="6917280"/>
            </a:xfrm>
            <a:prstGeom prst="line">
              <a:avLst/>
            </a:prstGeom>
            <a:ln w="76200" cmpd="sng">
              <a:solidFill>
                <a:srgbClr val="5266FF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6505768" y="2738525"/>
              <a:ext cx="1033923" cy="866006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44236" y="2727995"/>
              <a:ext cx="1168715" cy="876536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064"/>
            <a:stretch/>
          </p:blipFill>
          <p:spPr>
            <a:xfrm>
              <a:off x="3331377" y="4074402"/>
              <a:ext cx="761057" cy="873152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1418" y="3808386"/>
              <a:ext cx="1327950" cy="771068"/>
            </a:xfrm>
            <a:prstGeom prst="rect">
              <a:avLst/>
            </a:prstGeom>
          </p:spPr>
        </p:pic>
      </p:grpSp>
      <p:pic>
        <p:nvPicPr>
          <p:cNvPr id="40" name="Picture 39" descr="02-11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1048" y="2556500"/>
            <a:ext cx="529768" cy="4024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223808" y="3251337"/>
            <a:ext cx="627008" cy="41800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64"/>
          <a:stretch/>
        </p:blipFill>
        <p:spPr>
          <a:xfrm>
            <a:off x="2321048" y="3853107"/>
            <a:ext cx="513656" cy="58931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5862" y="4629318"/>
            <a:ext cx="713336" cy="414195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480" y="2400632"/>
            <a:ext cx="345440" cy="233680"/>
          </a:xfrm>
          <a:prstGeom prst="rect">
            <a:avLst/>
          </a:prstGeom>
        </p:spPr>
      </p:pic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480" y="4099472"/>
            <a:ext cx="345440" cy="22352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480" y="4939445"/>
            <a:ext cx="345440" cy="23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341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5122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Gill Sans Light"/>
                <a:cs typeface="Gill Sans Light"/>
              </a:rPr>
              <a:t>Stochastic Updates:</a:t>
            </a:r>
            <a:br>
              <a:rPr lang="en-US" b="1" dirty="0">
                <a:latin typeface="Gill Sans Light"/>
                <a:cs typeface="Gill Sans Light"/>
              </a:rPr>
            </a:br>
            <a:r>
              <a:rPr lang="en-US" i="1" dirty="0">
                <a:latin typeface="Gill Sans Light"/>
                <a:cs typeface="Gill Sans Light"/>
              </a:rPr>
              <a:t>the </a:t>
            </a:r>
            <a:r>
              <a:rPr lang="en-US" i="1" dirty="0" err="1">
                <a:latin typeface="Gill Sans Light"/>
                <a:cs typeface="Gill Sans Light"/>
              </a:rPr>
              <a:t>Über</a:t>
            </a:r>
            <a:r>
              <a:rPr lang="en-US" i="1" dirty="0">
                <a:latin typeface="Gill Sans Light"/>
                <a:cs typeface="Gill Sans Light"/>
              </a:rPr>
              <a:t>-algorithm</a:t>
            </a:r>
          </a:p>
        </p:txBody>
      </p:sp>
      <p:sp>
        <p:nvSpPr>
          <p:cNvPr id="44" name="Oval 43"/>
          <p:cNvSpPr/>
          <p:nvPr/>
        </p:nvSpPr>
        <p:spPr>
          <a:xfrm>
            <a:off x="3030009" y="2571423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656801" y="2340913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5656801" y="2757706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5656801" y="3174499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5656801" y="4424878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5656801" y="4841671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656801" y="5258463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2145862" y="1635758"/>
            <a:ext cx="19268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Data points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905852" y="1635758"/>
            <a:ext cx="19268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Model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5656801" y="3591292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5656801" y="4008085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3030009" y="3931251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3038130" y="4611166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4</a:t>
            </a:r>
            <a:endParaRPr lang="en-US" dirty="0">
              <a:latin typeface="Gill Sans Light"/>
              <a:cs typeface="Gill Sans Light"/>
            </a:endParaRPr>
          </a:p>
        </p:txBody>
      </p:sp>
      <p:cxnSp>
        <p:nvCxnSpPr>
          <p:cNvPr id="95" name="Straight Arrow Connector 94"/>
          <p:cNvCxnSpPr>
            <a:endCxn id="54" idx="1"/>
          </p:cNvCxnSpPr>
          <p:nvPr/>
        </p:nvCxnSpPr>
        <p:spPr>
          <a:xfrm flipV="1">
            <a:off x="3312448" y="2546682"/>
            <a:ext cx="2344353" cy="850320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endCxn id="90" idx="1"/>
          </p:cNvCxnSpPr>
          <p:nvPr/>
        </p:nvCxnSpPr>
        <p:spPr>
          <a:xfrm>
            <a:off x="3312448" y="3397002"/>
            <a:ext cx="2344353" cy="816852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endCxn id="58" idx="1"/>
          </p:cNvCxnSpPr>
          <p:nvPr/>
        </p:nvCxnSpPr>
        <p:spPr>
          <a:xfrm>
            <a:off x="3312448" y="3397002"/>
            <a:ext cx="2344353" cy="1650438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4813" y="3052888"/>
            <a:ext cx="192689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Compute a local function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3023890" y="3251337"/>
            <a:ext cx="288558" cy="291330"/>
          </a:xfrm>
          <a:prstGeom prst="ellipse">
            <a:avLst/>
          </a:prstGeom>
          <a:solidFill>
            <a:srgbClr val="D33072">
              <a:alpha val="62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2</a:t>
            </a:r>
            <a:endParaRPr lang="en-US" dirty="0">
              <a:latin typeface="Gill Sans Light"/>
              <a:cs typeface="Gill Sans Light"/>
            </a:endParaRPr>
          </a:p>
        </p:txBody>
      </p:sp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480" y="2400632"/>
            <a:ext cx="345440" cy="23368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480" y="4099472"/>
            <a:ext cx="345440" cy="22352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480" y="4939445"/>
            <a:ext cx="345440" cy="233680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01" y="3987247"/>
            <a:ext cx="1447581" cy="26914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0" y="5890799"/>
            <a:ext cx="2844801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 smtClean="0">
                <a:latin typeface="Gill Sans Light"/>
                <a:cs typeface="Gill Sans Light"/>
              </a:rPr>
              <a:t>*for inference, this would be the gradient of a loss </a:t>
            </a:r>
          </a:p>
          <a:p>
            <a:pPr algn="ctr"/>
            <a:r>
              <a:rPr lang="en-US" sz="1700" b="1" dirty="0" smtClean="0">
                <a:latin typeface="Gill Sans Light"/>
                <a:cs typeface="Gill Sans Light"/>
              </a:rPr>
              <a:t>(like sum of squared diff)</a:t>
            </a:r>
            <a:endParaRPr lang="en-US" sz="1700" dirty="0" smtClean="0">
              <a:latin typeface="Gill Sans Light"/>
              <a:cs typeface="Gill Sans Light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6428676" y="1858896"/>
            <a:ext cx="2175391" cy="3043600"/>
            <a:chOff x="1292882" y="-1028250"/>
            <a:chExt cx="6246809" cy="6917280"/>
          </a:xfrm>
        </p:grpSpPr>
        <p:pic>
          <p:nvPicPr>
            <p:cNvPr id="33" name="Picture 32" descr="02-11.jpg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71461" y="1859569"/>
              <a:ext cx="1059535" cy="804821"/>
            </a:xfrm>
            <a:prstGeom prst="rect">
              <a:avLst/>
            </a:prstGeom>
          </p:spPr>
        </p:pic>
        <p:pic>
          <p:nvPicPr>
            <p:cNvPr id="34" name="Picture 33" descr="1412613364603_wps_17_SANTA_MONICA_CA_AUGUST_04.jpg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81275" y="1503948"/>
              <a:ext cx="879001" cy="711242"/>
            </a:xfrm>
            <a:prstGeom prst="rect">
              <a:avLst/>
            </a:prstGeom>
          </p:spPr>
        </p:pic>
        <p:pic>
          <p:nvPicPr>
            <p:cNvPr id="35" name="Picture 34" descr="sf-cat.jpg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2882" y="3526965"/>
              <a:ext cx="868947" cy="547437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092434" y="1200775"/>
              <a:ext cx="1238249" cy="825499"/>
            </a:xfrm>
            <a:prstGeom prst="rect">
              <a:avLst/>
            </a:prstGeom>
          </p:spPr>
        </p:pic>
        <p:pic>
          <p:nvPicPr>
            <p:cNvPr id="37" name="Picture 36" descr="716974.jpg"/>
            <p:cNvPicPr>
              <a:picLocks noChangeAspect="1"/>
            </p:cNvPicPr>
            <p:nvPr/>
          </p:nvPicPr>
          <p:blipFill rotWithShape="1"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10863" y="2583448"/>
              <a:ext cx="900696" cy="707414"/>
            </a:xfrm>
            <a:prstGeom prst="rect">
              <a:avLst/>
            </a:prstGeom>
          </p:spPr>
        </p:pic>
        <p:pic>
          <p:nvPicPr>
            <p:cNvPr id="38" name="Picture 37" descr="yFEyUdBQw9.jpg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837040" y="870479"/>
              <a:ext cx="1110678" cy="1256632"/>
            </a:xfrm>
            <a:prstGeom prst="rect">
              <a:avLst/>
            </a:prstGeom>
          </p:spPr>
        </p:pic>
        <p:cxnSp>
          <p:nvCxnSpPr>
            <p:cNvPr id="39" name="Straight Connector 38"/>
            <p:cNvCxnSpPr/>
            <p:nvPr/>
          </p:nvCxnSpPr>
          <p:spPr>
            <a:xfrm flipV="1">
              <a:off x="2161828" y="-1028250"/>
              <a:ext cx="291382" cy="6917280"/>
            </a:xfrm>
            <a:prstGeom prst="line">
              <a:avLst/>
            </a:prstGeom>
            <a:ln w="76200" cmpd="sng">
              <a:solidFill>
                <a:srgbClr val="5266FF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6505768" y="2738525"/>
              <a:ext cx="1033923" cy="866006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44236" y="2727995"/>
              <a:ext cx="1168715" cy="876536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064"/>
            <a:stretch/>
          </p:blipFill>
          <p:spPr>
            <a:xfrm>
              <a:off x="3331377" y="4074402"/>
              <a:ext cx="761057" cy="873152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1418" y="3808386"/>
              <a:ext cx="1327950" cy="771068"/>
            </a:xfrm>
            <a:prstGeom prst="rect">
              <a:avLst/>
            </a:prstGeom>
          </p:spPr>
        </p:pic>
      </p:grpSp>
      <p:sp>
        <p:nvSpPr>
          <p:cNvPr id="45" name="Rectangle 44"/>
          <p:cNvSpPr/>
          <p:nvPr/>
        </p:nvSpPr>
        <p:spPr>
          <a:xfrm>
            <a:off x="2996503" y="5890799"/>
            <a:ext cx="3171732" cy="843722"/>
          </a:xfrm>
          <a:prstGeom prst="rect">
            <a:avLst/>
          </a:prstGeom>
          <a:solidFill>
            <a:srgbClr val="0C1268">
              <a:alpha val="5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Step3:</a:t>
            </a:r>
          </a:p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Compute local </a:t>
            </a:r>
            <a:r>
              <a:rPr lang="en-US" sz="2500" dirty="0">
                <a:latin typeface="Gill Sans Light"/>
                <a:cs typeface="Gill Sans Light"/>
              </a:rPr>
              <a:t>f</a:t>
            </a:r>
            <a:r>
              <a:rPr lang="en-US" sz="2500" dirty="0" smtClean="0">
                <a:latin typeface="Gill Sans Light"/>
                <a:cs typeface="Gill Sans Light"/>
              </a:rPr>
              <a:t>unction</a:t>
            </a:r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47" name="Picture 46" descr="02-11.jp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1048" y="2556500"/>
            <a:ext cx="529768" cy="40241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223808" y="3251337"/>
            <a:ext cx="627008" cy="41800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64"/>
          <a:stretch/>
        </p:blipFill>
        <p:spPr>
          <a:xfrm>
            <a:off x="2321048" y="3853107"/>
            <a:ext cx="513656" cy="589311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5862" y="4629318"/>
            <a:ext cx="713336" cy="41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21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/>
          <p:cNvCxnSpPr/>
          <p:nvPr/>
        </p:nvCxnSpPr>
        <p:spPr>
          <a:xfrm flipV="1">
            <a:off x="3318567" y="2537923"/>
            <a:ext cx="2344353" cy="850320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318567" y="3388243"/>
            <a:ext cx="2344353" cy="816852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318567" y="3388243"/>
            <a:ext cx="2344353" cy="1650438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5122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Gill Sans Light"/>
                <a:cs typeface="Gill Sans Light"/>
              </a:rPr>
              <a:t>Stochastic Updates:</a:t>
            </a:r>
            <a:br>
              <a:rPr lang="en-US" b="1" dirty="0">
                <a:latin typeface="Gill Sans Light"/>
                <a:cs typeface="Gill Sans Light"/>
              </a:rPr>
            </a:br>
            <a:r>
              <a:rPr lang="en-US" i="1" dirty="0">
                <a:latin typeface="Gill Sans Light"/>
                <a:cs typeface="Gill Sans Light"/>
              </a:rPr>
              <a:t>the </a:t>
            </a:r>
            <a:r>
              <a:rPr lang="en-US" i="1" dirty="0" err="1">
                <a:latin typeface="Gill Sans Light"/>
                <a:cs typeface="Gill Sans Light"/>
              </a:rPr>
              <a:t>Über</a:t>
            </a:r>
            <a:r>
              <a:rPr lang="en-US" i="1" dirty="0">
                <a:latin typeface="Gill Sans Light"/>
                <a:cs typeface="Gill Sans Light"/>
              </a:rPr>
              <a:t>-algorithm</a:t>
            </a:r>
          </a:p>
        </p:txBody>
      </p:sp>
      <p:sp>
        <p:nvSpPr>
          <p:cNvPr id="44" name="Oval 43"/>
          <p:cNvSpPr/>
          <p:nvPr/>
        </p:nvSpPr>
        <p:spPr>
          <a:xfrm>
            <a:off x="3030009" y="2571423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656801" y="2340913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5656801" y="2757706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5656801" y="3174499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5656801" y="4424878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5656801" y="4841671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656801" y="5258463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2145862" y="1635758"/>
            <a:ext cx="19268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Data points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905852" y="1635758"/>
            <a:ext cx="19268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Model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5656801" y="3591292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5656801" y="4008085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3030009" y="3931251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3038130" y="4611166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4</a:t>
            </a:r>
            <a:endParaRPr lang="en-US" dirty="0">
              <a:latin typeface="Gill Sans Light"/>
              <a:cs typeface="Gill Sans Light"/>
            </a:endParaRPr>
          </a:p>
        </p:txBody>
      </p:sp>
      <p:cxnSp>
        <p:nvCxnSpPr>
          <p:cNvPr id="95" name="Straight Arrow Connector 94"/>
          <p:cNvCxnSpPr>
            <a:endCxn id="54" idx="1"/>
          </p:cNvCxnSpPr>
          <p:nvPr/>
        </p:nvCxnSpPr>
        <p:spPr>
          <a:xfrm flipV="1">
            <a:off x="3312448" y="2546682"/>
            <a:ext cx="2344353" cy="850320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endCxn id="90" idx="1"/>
          </p:cNvCxnSpPr>
          <p:nvPr/>
        </p:nvCxnSpPr>
        <p:spPr>
          <a:xfrm>
            <a:off x="3312448" y="3397002"/>
            <a:ext cx="2344353" cy="816852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endCxn id="58" idx="1"/>
          </p:cNvCxnSpPr>
          <p:nvPr/>
        </p:nvCxnSpPr>
        <p:spPr>
          <a:xfrm>
            <a:off x="3312448" y="3397002"/>
            <a:ext cx="2344353" cy="1650438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28262" y="3174499"/>
            <a:ext cx="19268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Update Model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3023890" y="3251337"/>
            <a:ext cx="288558" cy="291330"/>
          </a:xfrm>
          <a:prstGeom prst="ellipse">
            <a:avLst/>
          </a:prstGeom>
          <a:solidFill>
            <a:srgbClr val="D33072">
              <a:alpha val="62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2</a:t>
            </a:r>
            <a:endParaRPr lang="en-US" dirty="0">
              <a:latin typeface="Gill Sans Light"/>
              <a:cs typeface="Gill Sans Light"/>
            </a:endParaRPr>
          </a:p>
        </p:txBody>
      </p:sp>
      <p:pic>
        <p:nvPicPr>
          <p:cNvPr id="43" name="Picture 42" descr="02-11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0864" y="3129535"/>
            <a:ext cx="368973" cy="354121"/>
          </a:xfrm>
          <a:prstGeom prst="rect">
            <a:avLst/>
          </a:prstGeom>
        </p:spPr>
      </p:pic>
      <p:pic>
        <p:nvPicPr>
          <p:cNvPr id="45" name="Picture 44" descr="1412613364603_wps_17_SANTA_MONICA_CA_AUGUST_04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6643" y="2973062"/>
            <a:ext cx="306104" cy="312946"/>
          </a:xfrm>
          <a:prstGeom prst="rect">
            <a:avLst/>
          </a:prstGeom>
        </p:spPr>
      </p:pic>
      <p:pic>
        <p:nvPicPr>
          <p:cNvPr id="47" name="Picture 46" descr="sf-cat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8676" y="3863188"/>
            <a:ext cx="302602" cy="24087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403593" y="2839666"/>
            <a:ext cx="431208" cy="363219"/>
          </a:xfrm>
          <a:prstGeom prst="rect">
            <a:avLst/>
          </a:prstGeom>
        </p:spPr>
      </p:pic>
      <p:pic>
        <p:nvPicPr>
          <p:cNvPr id="49" name="Picture 48" descr="716974.jpg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05539" y="3448041"/>
            <a:ext cx="313659" cy="311262"/>
          </a:xfrm>
          <a:prstGeom prst="rect">
            <a:avLst/>
          </a:prstGeom>
        </p:spPr>
      </p:pic>
      <p:pic>
        <p:nvPicPr>
          <p:cNvPr id="50" name="Picture 49" descr="yFEyUdBQw9.jp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48"/>
          <a:stretch/>
        </p:blipFill>
        <p:spPr>
          <a:xfrm>
            <a:off x="8011135" y="2694336"/>
            <a:ext cx="386783" cy="552917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V="1">
            <a:off x="6731278" y="1858896"/>
            <a:ext cx="101471" cy="3043600"/>
          </a:xfrm>
          <a:prstGeom prst="line">
            <a:avLst/>
          </a:prstGeom>
          <a:ln w="76200" cmpd="sng">
            <a:solidFill>
              <a:srgbClr val="5266F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25"/>
          <a:stretch/>
        </p:blipFill>
        <p:spPr>
          <a:xfrm>
            <a:off x="8244013" y="3516275"/>
            <a:ext cx="360054" cy="38104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5401" y="3511642"/>
            <a:ext cx="406994" cy="385675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64"/>
          <a:stretch/>
        </p:blipFill>
        <p:spPr>
          <a:xfrm>
            <a:off x="7138562" y="4104061"/>
            <a:ext cx="265031" cy="384186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0746" y="3987014"/>
            <a:ext cx="462446" cy="339270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2996503" y="5890799"/>
            <a:ext cx="3171732" cy="843722"/>
          </a:xfrm>
          <a:prstGeom prst="rect">
            <a:avLst/>
          </a:prstGeom>
          <a:solidFill>
            <a:srgbClr val="0C1268">
              <a:alpha val="5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Step4:</a:t>
            </a:r>
          </a:p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Update Model</a:t>
            </a:r>
            <a:endParaRPr lang="en-US" sz="2500" dirty="0">
              <a:latin typeface="Gill Sans Light"/>
              <a:cs typeface="Gill Sans Light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6174828" y="2082034"/>
            <a:ext cx="2069185" cy="2337589"/>
          </a:xfrm>
          <a:prstGeom prst="line">
            <a:avLst/>
          </a:prstGeom>
          <a:ln w="76200" cmpd="sng">
            <a:solidFill>
              <a:srgbClr val="5266F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340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5122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Gill Sans Light"/>
                <a:cs typeface="Gill Sans Light"/>
              </a:rPr>
              <a:t>Stochastic Updates:</a:t>
            </a:r>
            <a:br>
              <a:rPr lang="en-US" b="1" dirty="0">
                <a:latin typeface="Gill Sans Light"/>
                <a:cs typeface="Gill Sans Light"/>
              </a:rPr>
            </a:br>
            <a:r>
              <a:rPr lang="en-US" i="1" dirty="0">
                <a:latin typeface="Gill Sans Light"/>
                <a:cs typeface="Gill Sans Light"/>
              </a:rPr>
              <a:t>the </a:t>
            </a:r>
            <a:r>
              <a:rPr lang="en-US" i="1" dirty="0" err="1">
                <a:latin typeface="Gill Sans Light"/>
                <a:cs typeface="Gill Sans Light"/>
              </a:rPr>
              <a:t>Über</a:t>
            </a:r>
            <a:r>
              <a:rPr lang="en-US" i="1" dirty="0">
                <a:latin typeface="Gill Sans Light"/>
                <a:cs typeface="Gill Sans Light"/>
              </a:rPr>
              <a:t>-algorithm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656801" y="2340913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5656801" y="2757706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5656801" y="3174499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5656801" y="4424878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5656801" y="4841671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656801" y="5258463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2145862" y="1635758"/>
            <a:ext cx="19268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Data points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905852" y="1635758"/>
            <a:ext cx="19268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Model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5656801" y="3591292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5656801" y="4008085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3030009" y="3931251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3038130" y="4611166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4</a:t>
            </a:r>
            <a:endParaRPr lang="en-US" dirty="0">
              <a:latin typeface="Gill Sans Light"/>
              <a:cs typeface="Gill Sans Light"/>
            </a:endParaRPr>
          </a:p>
        </p:txBody>
      </p:sp>
      <p:cxnSp>
        <p:nvCxnSpPr>
          <p:cNvPr id="95" name="Straight Arrow Connector 94"/>
          <p:cNvCxnSpPr>
            <a:endCxn id="54" idx="1"/>
          </p:cNvCxnSpPr>
          <p:nvPr/>
        </p:nvCxnSpPr>
        <p:spPr>
          <a:xfrm flipV="1">
            <a:off x="3318567" y="2546682"/>
            <a:ext cx="2338234" cy="170406"/>
          </a:xfrm>
          <a:prstGeom prst="straightConnector1">
            <a:avLst/>
          </a:prstGeom>
          <a:solidFill>
            <a:schemeClr val="tx1"/>
          </a:solidFill>
          <a:ln>
            <a:solidFill>
              <a:srgbClr val="FF66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endCxn id="55" idx="1"/>
          </p:cNvCxnSpPr>
          <p:nvPr/>
        </p:nvCxnSpPr>
        <p:spPr>
          <a:xfrm>
            <a:off x="3326688" y="2717088"/>
            <a:ext cx="2330113" cy="246387"/>
          </a:xfrm>
          <a:prstGeom prst="straightConnector1">
            <a:avLst/>
          </a:prstGeom>
          <a:solidFill>
            <a:schemeClr val="tx1"/>
          </a:solidFill>
          <a:ln>
            <a:solidFill>
              <a:srgbClr val="FF66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endCxn id="56" idx="1"/>
          </p:cNvCxnSpPr>
          <p:nvPr/>
        </p:nvCxnSpPr>
        <p:spPr>
          <a:xfrm>
            <a:off x="3318567" y="2717088"/>
            <a:ext cx="2338234" cy="663180"/>
          </a:xfrm>
          <a:prstGeom prst="straightConnector1">
            <a:avLst/>
          </a:prstGeom>
          <a:solidFill>
            <a:schemeClr val="tx1"/>
          </a:solidFill>
          <a:ln>
            <a:solidFill>
              <a:srgbClr val="FF66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96993" y="2493950"/>
            <a:ext cx="19268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Read variables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3023890" y="3251338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3030009" y="2571423"/>
            <a:ext cx="288558" cy="291330"/>
          </a:xfrm>
          <a:prstGeom prst="ellipse">
            <a:avLst/>
          </a:prstGeom>
          <a:solidFill>
            <a:srgbClr val="D33072">
              <a:alpha val="6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pic>
        <p:nvPicPr>
          <p:cNvPr id="34" name="Picture 33" descr="02-11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0864" y="3129535"/>
            <a:ext cx="368973" cy="354121"/>
          </a:xfrm>
          <a:prstGeom prst="rect">
            <a:avLst/>
          </a:prstGeom>
        </p:spPr>
      </p:pic>
      <p:pic>
        <p:nvPicPr>
          <p:cNvPr id="35" name="Picture 34" descr="1412613364603_wps_17_SANTA_MONICA_CA_AUGUST_04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6643" y="2973062"/>
            <a:ext cx="306104" cy="312946"/>
          </a:xfrm>
          <a:prstGeom prst="rect">
            <a:avLst/>
          </a:prstGeom>
        </p:spPr>
      </p:pic>
      <p:pic>
        <p:nvPicPr>
          <p:cNvPr id="36" name="Picture 35" descr="sf-cat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8676" y="3863189"/>
            <a:ext cx="302602" cy="24087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403593" y="2839666"/>
            <a:ext cx="431208" cy="363219"/>
          </a:xfrm>
          <a:prstGeom prst="rect">
            <a:avLst/>
          </a:prstGeom>
        </p:spPr>
      </p:pic>
      <p:pic>
        <p:nvPicPr>
          <p:cNvPr id="38" name="Picture 37" descr="716974.jpg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05539" y="3448042"/>
            <a:ext cx="313659" cy="311262"/>
          </a:xfrm>
          <a:prstGeom prst="rect">
            <a:avLst/>
          </a:prstGeom>
        </p:spPr>
      </p:pic>
      <p:pic>
        <p:nvPicPr>
          <p:cNvPr id="39" name="Picture 38" descr="yFEyUdBQw9.jp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48"/>
          <a:stretch/>
        </p:blipFill>
        <p:spPr>
          <a:xfrm>
            <a:off x="8011135" y="2694336"/>
            <a:ext cx="386783" cy="552917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6174828" y="2082034"/>
            <a:ext cx="2069185" cy="2337589"/>
          </a:xfrm>
          <a:prstGeom prst="line">
            <a:avLst/>
          </a:prstGeom>
          <a:ln w="76200" cmpd="sng">
            <a:solidFill>
              <a:srgbClr val="5266F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25"/>
          <a:stretch/>
        </p:blipFill>
        <p:spPr>
          <a:xfrm>
            <a:off x="8244013" y="3516275"/>
            <a:ext cx="360054" cy="38104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5401" y="3511642"/>
            <a:ext cx="406994" cy="38567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64"/>
          <a:stretch/>
        </p:blipFill>
        <p:spPr>
          <a:xfrm>
            <a:off x="7138562" y="4104061"/>
            <a:ext cx="265031" cy="38418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0747" y="3987014"/>
            <a:ext cx="462446" cy="3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56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5122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Gill Sans Light"/>
                <a:cs typeface="Gill Sans Light"/>
              </a:rPr>
              <a:t>Stochastic Updates:</a:t>
            </a:r>
            <a:br>
              <a:rPr lang="en-US" b="1" dirty="0">
                <a:latin typeface="Gill Sans Light"/>
                <a:cs typeface="Gill Sans Light"/>
              </a:rPr>
            </a:br>
            <a:r>
              <a:rPr lang="en-US" i="1" dirty="0">
                <a:latin typeface="Gill Sans Light"/>
                <a:cs typeface="Gill Sans Light"/>
              </a:rPr>
              <a:t>the </a:t>
            </a:r>
            <a:r>
              <a:rPr lang="en-US" i="1" dirty="0" err="1">
                <a:latin typeface="Gill Sans Light"/>
                <a:cs typeface="Gill Sans Light"/>
              </a:rPr>
              <a:t>Über</a:t>
            </a:r>
            <a:r>
              <a:rPr lang="en-US" i="1" dirty="0">
                <a:latin typeface="Gill Sans Light"/>
                <a:cs typeface="Gill Sans Light"/>
              </a:rPr>
              <a:t>-algorithm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656801" y="2340913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5656801" y="2757706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5656801" y="3174499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5656801" y="4424878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5656801" y="4841671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656801" y="5258463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2145862" y="1635758"/>
            <a:ext cx="19268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Data points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905852" y="1635758"/>
            <a:ext cx="19268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Model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5656801" y="3591292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5656801" y="4008085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3030009" y="3931251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3038130" y="4611166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4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28262" y="2316978"/>
            <a:ext cx="192689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Compute a local function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3318567" y="2546682"/>
            <a:ext cx="2338234" cy="170406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326688" y="2717088"/>
            <a:ext cx="2330113" cy="246387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318567" y="2717088"/>
            <a:ext cx="2338234" cy="663180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3023890" y="3251338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3030009" y="2571423"/>
            <a:ext cx="288558" cy="291330"/>
          </a:xfrm>
          <a:prstGeom prst="ellipse">
            <a:avLst/>
          </a:prstGeom>
          <a:solidFill>
            <a:srgbClr val="D33072">
              <a:alpha val="6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6174828" y="2082034"/>
            <a:ext cx="2429239" cy="2406213"/>
            <a:chOff x="563937" y="-521118"/>
            <a:chExt cx="6975754" cy="5468672"/>
          </a:xfrm>
        </p:grpSpPr>
        <p:pic>
          <p:nvPicPr>
            <p:cNvPr id="46" name="Picture 45" descr="02-11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71461" y="1859569"/>
              <a:ext cx="1059535" cy="804821"/>
            </a:xfrm>
            <a:prstGeom prst="rect">
              <a:avLst/>
            </a:prstGeom>
          </p:spPr>
        </p:pic>
        <p:pic>
          <p:nvPicPr>
            <p:cNvPr id="47" name="Picture 46" descr="1412613364603_wps_17_SANTA_MONICA_CA_AUGUST_04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81275" y="1503948"/>
              <a:ext cx="879001" cy="711242"/>
            </a:xfrm>
            <a:prstGeom prst="rect">
              <a:avLst/>
            </a:prstGeom>
          </p:spPr>
        </p:pic>
        <p:pic>
          <p:nvPicPr>
            <p:cNvPr id="48" name="Picture 47" descr="sf-cat.jp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2882" y="3526965"/>
              <a:ext cx="868947" cy="547437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092434" y="1200775"/>
              <a:ext cx="1238249" cy="825499"/>
            </a:xfrm>
            <a:prstGeom prst="rect">
              <a:avLst/>
            </a:prstGeom>
          </p:spPr>
        </p:pic>
        <p:pic>
          <p:nvPicPr>
            <p:cNvPr id="50" name="Picture 49" descr="716974.jpg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10863" y="2583448"/>
              <a:ext cx="900696" cy="707414"/>
            </a:xfrm>
            <a:prstGeom prst="rect">
              <a:avLst/>
            </a:prstGeom>
          </p:spPr>
        </p:pic>
        <p:pic>
          <p:nvPicPr>
            <p:cNvPr id="51" name="Picture 50" descr="yFEyUdBQw9.jp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837040" y="870479"/>
              <a:ext cx="1110678" cy="1256632"/>
            </a:xfrm>
            <a:prstGeom prst="rect">
              <a:avLst/>
            </a:prstGeom>
          </p:spPr>
        </p:pic>
        <p:cxnSp>
          <p:nvCxnSpPr>
            <p:cNvPr id="52" name="Straight Connector 51"/>
            <p:cNvCxnSpPr/>
            <p:nvPr/>
          </p:nvCxnSpPr>
          <p:spPr>
            <a:xfrm flipV="1">
              <a:off x="563937" y="-521118"/>
              <a:ext cx="5941830" cy="5312708"/>
            </a:xfrm>
            <a:prstGeom prst="line">
              <a:avLst/>
            </a:prstGeom>
            <a:ln w="76200" cmpd="sng">
              <a:solidFill>
                <a:srgbClr val="5266FF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6505768" y="2738525"/>
              <a:ext cx="1033923" cy="866006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44236" y="2727995"/>
              <a:ext cx="1168715" cy="876536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064"/>
            <a:stretch/>
          </p:blipFill>
          <p:spPr>
            <a:xfrm>
              <a:off x="3331377" y="4074402"/>
              <a:ext cx="761057" cy="873152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1418" y="3808386"/>
              <a:ext cx="1327950" cy="771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8702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92000"/>
          </a:blip>
          <a:stretch>
            <a:fillRect/>
          </a:stretch>
        </p:blipFill>
        <p:spPr>
          <a:xfrm>
            <a:off x="0" y="1"/>
            <a:ext cx="10231552" cy="76736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558" y="842382"/>
            <a:ext cx="10205994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0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endParaRPr lang="en-US" sz="35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r>
              <a:rPr lang="en-US" sz="3500" dirty="0">
                <a:solidFill>
                  <a:schemeClr val="bg1"/>
                </a:solidFill>
                <a:latin typeface="Gill Sans Light"/>
                <a:cs typeface="Gill Sans Light"/>
              </a:rPr>
              <a:t>i</a:t>
            </a:r>
            <a:r>
              <a:rPr lang="en-US" sz="3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 a framework for </a:t>
            </a:r>
            <a:r>
              <a:rPr lang="en-US" sz="35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Parallelelizing</a:t>
            </a:r>
            <a:r>
              <a:rPr lang="en-US" sz="35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  <a:r>
              <a:rPr lang="en-US" sz="3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ML algorithms</a:t>
            </a:r>
          </a:p>
          <a:p>
            <a:endParaRPr lang="en-US" sz="3000" b="1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r>
              <a:rPr lang="en-US" sz="30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- Lock-free</a:t>
            </a:r>
          </a:p>
          <a:p>
            <a:r>
              <a:rPr lang="en-US" sz="30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- Asynchronous</a:t>
            </a:r>
          </a:p>
          <a:p>
            <a:pPr marL="457200" indent="-457200">
              <a:buFontTx/>
              <a:buChar char="-"/>
            </a:pPr>
            <a:endParaRPr lang="en-US" sz="30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r>
              <a:rPr lang="en-US" sz="30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- No memory contention</a:t>
            </a:r>
          </a:p>
          <a:p>
            <a:r>
              <a:rPr lang="en-US" sz="30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- </a:t>
            </a:r>
            <a:r>
              <a:rPr lang="en-US" sz="3000" b="1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Serializable</a:t>
            </a:r>
            <a:endParaRPr lang="en-US" sz="30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r>
              <a:rPr lang="en-US" sz="30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- Access Locality</a:t>
            </a:r>
          </a:p>
          <a:p>
            <a:r>
              <a:rPr lang="en-US" sz="30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- One analysis fits all</a:t>
            </a:r>
          </a:p>
          <a:p>
            <a:r>
              <a:rPr lang="en-US" sz="2300" b="1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(SGD, SCD, RK, PCA, … even Cor. Clustering</a:t>
            </a:r>
            <a:r>
              <a:rPr lang="en-US" sz="2300" b="1" i="1" dirty="0">
                <a:solidFill>
                  <a:schemeClr val="bg1"/>
                </a:solidFill>
                <a:latin typeface="Gill Sans Light"/>
                <a:cs typeface="Gill Sans Light"/>
              </a:rPr>
              <a:t>)</a:t>
            </a:r>
          </a:p>
        </p:txBody>
      </p:sp>
      <p:sp>
        <p:nvSpPr>
          <p:cNvPr id="3" name="Right Brace 2"/>
          <p:cNvSpPr/>
          <p:nvPr/>
        </p:nvSpPr>
        <p:spPr>
          <a:xfrm>
            <a:off x="2638445" y="2678924"/>
            <a:ext cx="304092" cy="1055421"/>
          </a:xfrm>
          <a:prstGeom prst="rightBrace">
            <a:avLst>
              <a:gd name="adj1" fmla="val 31054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8" name="TextBox 7"/>
          <p:cNvSpPr txBox="1"/>
          <p:nvPr/>
        </p:nvSpPr>
        <p:spPr>
          <a:xfrm>
            <a:off x="2901587" y="2916097"/>
            <a:ext cx="2544650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0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Like </a:t>
            </a:r>
            <a:r>
              <a:rPr lang="en-US" sz="3000" i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HOGWILD!</a:t>
            </a:r>
            <a:endParaRPr lang="en-US" sz="30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9" name="Right Brace 8"/>
          <p:cNvSpPr/>
          <p:nvPr/>
        </p:nvSpPr>
        <p:spPr>
          <a:xfrm>
            <a:off x="3931467" y="4290116"/>
            <a:ext cx="304092" cy="1727055"/>
          </a:xfrm>
          <a:prstGeom prst="rightBrace">
            <a:avLst>
              <a:gd name="adj1" fmla="val 31054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10" name="TextBox 9"/>
          <p:cNvSpPr txBox="1"/>
          <p:nvPr/>
        </p:nvSpPr>
        <p:spPr>
          <a:xfrm>
            <a:off x="4164874" y="4791152"/>
            <a:ext cx="2893678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0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Unlike </a:t>
            </a:r>
            <a:r>
              <a:rPr lang="en-US" sz="3000" i="1" dirty="0">
                <a:solidFill>
                  <a:srgbClr val="FFFFFF"/>
                </a:solidFill>
                <a:latin typeface="Gill Sans Light"/>
                <a:cs typeface="Gill Sans Light"/>
              </a:rPr>
              <a:t>HOGWILD</a:t>
            </a:r>
            <a:r>
              <a:rPr lang="en-US" sz="3000" i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!</a:t>
            </a:r>
            <a:endParaRPr lang="en-US" sz="30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731" y="84887"/>
            <a:ext cx="5350536" cy="143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271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9" grpId="0" animBg="1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5122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Gill Sans Light"/>
                <a:cs typeface="Gill Sans Light"/>
              </a:rPr>
              <a:t>Stochastic Updates:</a:t>
            </a:r>
            <a:br>
              <a:rPr lang="en-US" b="1" dirty="0">
                <a:latin typeface="Gill Sans Light"/>
                <a:cs typeface="Gill Sans Light"/>
              </a:rPr>
            </a:br>
            <a:r>
              <a:rPr lang="en-US" i="1" dirty="0">
                <a:latin typeface="Gill Sans Light"/>
                <a:cs typeface="Gill Sans Light"/>
              </a:rPr>
              <a:t>the </a:t>
            </a:r>
            <a:r>
              <a:rPr lang="en-US" i="1" dirty="0" err="1">
                <a:latin typeface="Gill Sans Light"/>
                <a:cs typeface="Gill Sans Light"/>
              </a:rPr>
              <a:t>Über</a:t>
            </a:r>
            <a:r>
              <a:rPr lang="en-US" i="1" dirty="0">
                <a:latin typeface="Gill Sans Light"/>
                <a:cs typeface="Gill Sans Light"/>
              </a:rPr>
              <a:t>-algorithm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656801" y="2340913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5656801" y="2757706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5656801" y="3174499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5656801" y="4424878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5656801" y="4841671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656801" y="5258463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2145862" y="1635758"/>
            <a:ext cx="19268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Data points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905852" y="1635758"/>
            <a:ext cx="19268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Model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5656801" y="3591292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5656801" y="4008085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3030009" y="3931251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3038130" y="4611166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4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28262" y="2316978"/>
            <a:ext cx="192689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Compute a local function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3318567" y="2546682"/>
            <a:ext cx="2338234" cy="170406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326688" y="2717088"/>
            <a:ext cx="2330113" cy="246387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318567" y="2717088"/>
            <a:ext cx="2338234" cy="663180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3023890" y="3251338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3030009" y="2571423"/>
            <a:ext cx="288558" cy="291330"/>
          </a:xfrm>
          <a:prstGeom prst="ellipse">
            <a:avLst/>
          </a:prstGeom>
          <a:solidFill>
            <a:srgbClr val="D33072">
              <a:alpha val="6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6174828" y="2082034"/>
            <a:ext cx="2429239" cy="2406213"/>
            <a:chOff x="563937" y="-521118"/>
            <a:chExt cx="6975754" cy="5468672"/>
          </a:xfrm>
        </p:grpSpPr>
        <p:pic>
          <p:nvPicPr>
            <p:cNvPr id="46" name="Picture 45" descr="02-11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71461" y="1859569"/>
              <a:ext cx="1059535" cy="804821"/>
            </a:xfrm>
            <a:prstGeom prst="rect">
              <a:avLst/>
            </a:prstGeom>
          </p:spPr>
        </p:pic>
        <p:pic>
          <p:nvPicPr>
            <p:cNvPr id="47" name="Picture 46" descr="1412613364603_wps_17_SANTA_MONICA_CA_AUGUST_04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81275" y="1503948"/>
              <a:ext cx="879001" cy="711242"/>
            </a:xfrm>
            <a:prstGeom prst="rect">
              <a:avLst/>
            </a:prstGeom>
          </p:spPr>
        </p:pic>
        <p:pic>
          <p:nvPicPr>
            <p:cNvPr id="48" name="Picture 47" descr="sf-cat.jp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2882" y="3526965"/>
              <a:ext cx="868947" cy="547437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092434" y="1200775"/>
              <a:ext cx="1238249" cy="825499"/>
            </a:xfrm>
            <a:prstGeom prst="rect">
              <a:avLst/>
            </a:prstGeom>
          </p:spPr>
        </p:pic>
        <p:pic>
          <p:nvPicPr>
            <p:cNvPr id="50" name="Picture 49" descr="716974.jpg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10863" y="2583448"/>
              <a:ext cx="900696" cy="707414"/>
            </a:xfrm>
            <a:prstGeom prst="rect">
              <a:avLst/>
            </a:prstGeom>
          </p:spPr>
        </p:pic>
        <p:pic>
          <p:nvPicPr>
            <p:cNvPr id="51" name="Picture 50" descr="yFEyUdBQw9.jp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837040" y="870479"/>
              <a:ext cx="1110678" cy="1256632"/>
            </a:xfrm>
            <a:prstGeom prst="rect">
              <a:avLst/>
            </a:prstGeom>
          </p:spPr>
        </p:pic>
        <p:cxnSp>
          <p:nvCxnSpPr>
            <p:cNvPr id="52" name="Straight Connector 51"/>
            <p:cNvCxnSpPr/>
            <p:nvPr/>
          </p:nvCxnSpPr>
          <p:spPr>
            <a:xfrm flipV="1">
              <a:off x="563937" y="-521118"/>
              <a:ext cx="5941830" cy="5312708"/>
            </a:xfrm>
            <a:prstGeom prst="line">
              <a:avLst/>
            </a:prstGeom>
            <a:ln w="76200" cmpd="sng">
              <a:solidFill>
                <a:srgbClr val="5266FF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6505768" y="2738525"/>
              <a:ext cx="1033923" cy="866006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44236" y="2727995"/>
              <a:ext cx="1168715" cy="876536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064"/>
            <a:stretch/>
          </p:blipFill>
          <p:spPr>
            <a:xfrm>
              <a:off x="3331377" y="4074402"/>
              <a:ext cx="761057" cy="873152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1418" y="3808386"/>
              <a:ext cx="1327950" cy="771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64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/>
          <p:cNvCxnSpPr/>
          <p:nvPr/>
        </p:nvCxnSpPr>
        <p:spPr>
          <a:xfrm flipV="1">
            <a:off x="3318567" y="2537923"/>
            <a:ext cx="2344353" cy="179165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55" idx="1"/>
          </p:cNvCxnSpPr>
          <p:nvPr/>
        </p:nvCxnSpPr>
        <p:spPr>
          <a:xfrm>
            <a:off x="3318567" y="2717088"/>
            <a:ext cx="2338234" cy="246387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5122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Gill Sans Light"/>
                <a:cs typeface="Gill Sans Light"/>
              </a:rPr>
              <a:t>Stochastic Updates:</a:t>
            </a:r>
            <a:br>
              <a:rPr lang="en-US" b="1" dirty="0">
                <a:latin typeface="Gill Sans Light"/>
                <a:cs typeface="Gill Sans Light"/>
              </a:rPr>
            </a:br>
            <a:r>
              <a:rPr lang="en-US" i="1" dirty="0">
                <a:latin typeface="Gill Sans Light"/>
                <a:cs typeface="Gill Sans Light"/>
              </a:rPr>
              <a:t>the </a:t>
            </a:r>
            <a:r>
              <a:rPr lang="en-US" i="1" dirty="0" err="1">
                <a:latin typeface="Gill Sans Light"/>
                <a:cs typeface="Gill Sans Light"/>
              </a:rPr>
              <a:t>Über</a:t>
            </a:r>
            <a:r>
              <a:rPr lang="en-US" i="1" dirty="0">
                <a:latin typeface="Gill Sans Light"/>
                <a:cs typeface="Gill Sans Light"/>
              </a:rPr>
              <a:t>-algorithm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656801" y="2340913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5656801" y="2757706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5656801" y="3174499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5656801" y="4424878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5656801" y="4841671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656801" y="5258463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2145862" y="1635758"/>
            <a:ext cx="19268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Data points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905852" y="1635758"/>
            <a:ext cx="19268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Model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5656801" y="3591292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5656801" y="4008085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3030009" y="3931253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92" name="Oval 91"/>
          <p:cNvSpPr/>
          <p:nvPr/>
        </p:nvSpPr>
        <p:spPr>
          <a:xfrm>
            <a:off x="3038130" y="4611168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95" name="Straight Arrow Connector 94"/>
          <p:cNvCxnSpPr>
            <a:endCxn id="54" idx="1"/>
          </p:cNvCxnSpPr>
          <p:nvPr/>
        </p:nvCxnSpPr>
        <p:spPr>
          <a:xfrm flipV="1">
            <a:off x="3318567" y="2546682"/>
            <a:ext cx="2338234" cy="170406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endCxn id="55" idx="1"/>
          </p:cNvCxnSpPr>
          <p:nvPr/>
        </p:nvCxnSpPr>
        <p:spPr>
          <a:xfrm>
            <a:off x="3318567" y="2717088"/>
            <a:ext cx="2338234" cy="246387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endCxn id="56" idx="1"/>
          </p:cNvCxnSpPr>
          <p:nvPr/>
        </p:nvCxnSpPr>
        <p:spPr>
          <a:xfrm>
            <a:off x="3318567" y="2717088"/>
            <a:ext cx="2338234" cy="663180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96993" y="2493950"/>
            <a:ext cx="19268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Update Model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3023890" y="3251338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3030009" y="2571423"/>
            <a:ext cx="288558" cy="291330"/>
          </a:xfrm>
          <a:prstGeom prst="ellipse">
            <a:avLst/>
          </a:prstGeom>
          <a:solidFill>
            <a:srgbClr val="D33072">
              <a:alpha val="6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47" name="Picture 46" descr="02-11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0864" y="3129535"/>
            <a:ext cx="368973" cy="354121"/>
          </a:xfrm>
          <a:prstGeom prst="rect">
            <a:avLst/>
          </a:prstGeom>
        </p:spPr>
      </p:pic>
      <p:pic>
        <p:nvPicPr>
          <p:cNvPr id="48" name="Picture 47" descr="1412613364603_wps_17_SANTA_MONICA_CA_AUGUST_04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6643" y="2973062"/>
            <a:ext cx="306104" cy="312946"/>
          </a:xfrm>
          <a:prstGeom prst="rect">
            <a:avLst/>
          </a:prstGeom>
        </p:spPr>
      </p:pic>
      <p:pic>
        <p:nvPicPr>
          <p:cNvPr id="49" name="Picture 48" descr="sf-cat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8676" y="3863189"/>
            <a:ext cx="302602" cy="24087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403593" y="2839666"/>
            <a:ext cx="431208" cy="363219"/>
          </a:xfrm>
          <a:prstGeom prst="rect">
            <a:avLst/>
          </a:prstGeom>
        </p:spPr>
      </p:pic>
      <p:pic>
        <p:nvPicPr>
          <p:cNvPr id="51" name="Picture 50" descr="716974.jpg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05539" y="3448042"/>
            <a:ext cx="313659" cy="311262"/>
          </a:xfrm>
          <a:prstGeom prst="rect">
            <a:avLst/>
          </a:prstGeom>
        </p:spPr>
      </p:pic>
      <p:pic>
        <p:nvPicPr>
          <p:cNvPr id="52" name="Picture 51" descr="yFEyUdBQw9.jp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48"/>
          <a:stretch/>
        </p:blipFill>
        <p:spPr>
          <a:xfrm>
            <a:off x="8011135" y="2694336"/>
            <a:ext cx="386783" cy="552918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 flipV="1">
            <a:off x="6609528" y="2082035"/>
            <a:ext cx="1994539" cy="2667360"/>
          </a:xfrm>
          <a:prstGeom prst="line">
            <a:avLst/>
          </a:prstGeom>
          <a:ln w="76200" cmpd="sng">
            <a:solidFill>
              <a:srgbClr val="5266F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25"/>
          <a:stretch/>
        </p:blipFill>
        <p:spPr>
          <a:xfrm>
            <a:off x="8244013" y="3516276"/>
            <a:ext cx="360054" cy="381042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5401" y="3511642"/>
            <a:ext cx="406994" cy="385675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64"/>
          <a:stretch/>
        </p:blipFill>
        <p:spPr>
          <a:xfrm>
            <a:off x="7138562" y="4104061"/>
            <a:ext cx="265031" cy="384186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0746" y="3987014"/>
            <a:ext cx="462446" cy="339270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V="1">
            <a:off x="6174828" y="2082034"/>
            <a:ext cx="2069185" cy="2337589"/>
          </a:xfrm>
          <a:prstGeom prst="line">
            <a:avLst/>
          </a:prstGeom>
          <a:ln w="76200" cmpd="sng">
            <a:solidFill>
              <a:srgbClr val="5266F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0" y="1447348"/>
            <a:ext cx="9144000" cy="4794115"/>
          </a:xfrm>
          <a:prstGeom prst="rect">
            <a:avLst/>
          </a:prstGeom>
          <a:solidFill>
            <a:srgbClr val="0C1268">
              <a:alpha val="94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latin typeface="Gill Sans Light"/>
                <a:cs typeface="Gill Sans Light"/>
              </a:rPr>
              <a:t>Comes with Different Names and in different flavors</a:t>
            </a:r>
          </a:p>
          <a:p>
            <a:pPr algn="ctr"/>
            <a:endParaRPr lang="en-US" sz="3000" dirty="0" smtClean="0">
              <a:latin typeface="Gill Sans Light"/>
              <a:cs typeface="Gill Sans Light"/>
            </a:endParaRPr>
          </a:p>
          <a:p>
            <a:pPr algn="ctr"/>
            <a:r>
              <a:rPr lang="en-US" sz="3000" u="sng" dirty="0" smtClean="0">
                <a:solidFill>
                  <a:srgbClr val="F98F96"/>
                </a:solidFill>
                <a:latin typeface="Gill Sans Light"/>
                <a:cs typeface="Gill Sans Light"/>
              </a:rPr>
              <a:t>ML / </a:t>
            </a:r>
            <a:r>
              <a:rPr lang="en-US" sz="3000" u="sng" dirty="0" err="1" smtClean="0">
                <a:solidFill>
                  <a:srgbClr val="F98F96"/>
                </a:solidFill>
                <a:latin typeface="Gill Sans Light"/>
                <a:cs typeface="Gill Sans Light"/>
              </a:rPr>
              <a:t>cvx</a:t>
            </a:r>
            <a:r>
              <a:rPr lang="en-US" sz="3000" u="sng" dirty="0" smtClean="0">
                <a:solidFill>
                  <a:srgbClr val="F98F96"/>
                </a:solidFill>
                <a:latin typeface="Gill Sans Light"/>
                <a:cs typeface="Gill Sans Light"/>
              </a:rPr>
              <a:t> opt / statistics</a:t>
            </a:r>
          </a:p>
          <a:p>
            <a:pPr algn="ctr"/>
            <a:r>
              <a:rPr lang="en-US" sz="2300" b="1" i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Stochastic Gradient, Incremental Grad. Descent, Rand. Coordinate </a:t>
            </a:r>
            <a:r>
              <a:rPr lang="en-US" sz="2300" b="1" i="1" dirty="0" err="1" smtClean="0">
                <a:solidFill>
                  <a:srgbClr val="FFFFFF"/>
                </a:solidFill>
                <a:latin typeface="Gill Sans Light"/>
                <a:cs typeface="Gill Sans Light"/>
              </a:rPr>
              <a:t>Desc</a:t>
            </a:r>
            <a:r>
              <a:rPr lang="en-US" sz="2300" b="1" i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. …</a:t>
            </a:r>
          </a:p>
          <a:p>
            <a:pPr algn="ctr"/>
            <a:endParaRPr lang="en-US" sz="2800" b="1" i="1" dirty="0" smtClean="0">
              <a:solidFill>
                <a:srgbClr val="FFFFFF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800" b="1" u="sng" dirty="0" err="1" smtClean="0">
                <a:solidFill>
                  <a:srgbClr val="F98F96"/>
                </a:solidFill>
                <a:latin typeface="Gill Sans Light"/>
                <a:cs typeface="Gill Sans Light"/>
              </a:rPr>
              <a:t>Nonconvex</a:t>
            </a:r>
            <a:r>
              <a:rPr lang="en-US" sz="2800" b="1" u="sng" dirty="0" smtClean="0">
                <a:solidFill>
                  <a:srgbClr val="F98F96"/>
                </a:solidFill>
                <a:latin typeface="Gill Sans Light"/>
                <a:cs typeface="Gill Sans Light"/>
              </a:rPr>
              <a:t> / Combinatorial opt</a:t>
            </a:r>
          </a:p>
          <a:p>
            <a:pPr algn="ctr"/>
            <a:r>
              <a:rPr lang="en-US" sz="2300" b="1" i="1" dirty="0" err="1" smtClean="0">
                <a:solidFill>
                  <a:srgbClr val="FFFFFF"/>
                </a:solidFill>
                <a:latin typeface="Gill Sans Light"/>
                <a:cs typeface="Gill Sans Light"/>
              </a:rPr>
              <a:t>Allecton</a:t>
            </a:r>
            <a:r>
              <a:rPr lang="en-US" sz="2300" b="1" i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 (PCA), </a:t>
            </a:r>
            <a:r>
              <a:rPr lang="en-US" sz="2300" b="1" i="1" dirty="0" err="1" smtClean="0">
                <a:solidFill>
                  <a:srgbClr val="FFFFFF"/>
                </a:solidFill>
                <a:latin typeface="Gill Sans Light"/>
                <a:cs typeface="Gill Sans Light"/>
              </a:rPr>
              <a:t>KwikCluster</a:t>
            </a:r>
            <a:r>
              <a:rPr lang="en-US" sz="2300" b="1" i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 (Graph Clustering), …</a:t>
            </a:r>
          </a:p>
          <a:p>
            <a:pPr algn="ctr"/>
            <a:endParaRPr lang="en-US" sz="2800" b="1" i="1" dirty="0">
              <a:solidFill>
                <a:srgbClr val="FFFFFF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800" b="1" i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Has been around since forever</a:t>
            </a:r>
          </a:p>
          <a:p>
            <a:pPr algn="ctr"/>
            <a:r>
              <a:rPr lang="en-US" sz="2800" b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For a reason</a:t>
            </a:r>
          </a:p>
        </p:txBody>
      </p:sp>
    </p:spTree>
    <p:extLst>
      <p:ext uri="{BB962C8B-B14F-4D97-AF65-F5344CB8AC3E}">
        <p14:creationId xmlns:p14="http://schemas.microsoft.com/office/powerpoint/2010/main" val="843495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399"/>
            <a:ext cx="9144000" cy="125122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Gill Sans Light"/>
                <a:cs typeface="Gill Sans Light"/>
              </a:rPr>
              <a:t>Stochastic Updates:</a:t>
            </a:r>
            <a:br>
              <a:rPr lang="en-US" b="1" dirty="0">
                <a:latin typeface="Gill Sans Light"/>
                <a:cs typeface="Gill Sans Light"/>
              </a:rPr>
            </a:br>
            <a:r>
              <a:rPr lang="en-US" i="1" dirty="0">
                <a:latin typeface="Gill Sans Light"/>
                <a:cs typeface="Gill Sans Light"/>
              </a:rPr>
              <a:t>the </a:t>
            </a:r>
            <a:r>
              <a:rPr lang="en-US" i="1" dirty="0" err="1">
                <a:latin typeface="Gill Sans Light"/>
                <a:cs typeface="Gill Sans Light"/>
              </a:rPr>
              <a:t>Über</a:t>
            </a:r>
            <a:r>
              <a:rPr lang="en-US" i="1" dirty="0">
                <a:latin typeface="Gill Sans Light"/>
                <a:cs typeface="Gill Sans Light"/>
              </a:rPr>
              <a:t>-algorithm</a:t>
            </a:r>
          </a:p>
        </p:txBody>
      </p:sp>
      <p:sp>
        <p:nvSpPr>
          <p:cNvPr id="44" name="Rectangle 43"/>
          <p:cNvSpPr/>
          <p:nvPr/>
        </p:nvSpPr>
        <p:spPr>
          <a:xfrm>
            <a:off x="801414" y="4685862"/>
            <a:ext cx="7541173" cy="2128346"/>
          </a:xfrm>
          <a:prstGeom prst="rect">
            <a:avLst/>
          </a:prstGeom>
          <a:solidFill>
            <a:srgbClr val="0C1268">
              <a:alpha val="5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Goal: Parallelize this</a:t>
            </a:r>
            <a:endParaRPr lang="en-US" sz="5000" dirty="0">
              <a:latin typeface="Gill Sans Light"/>
              <a:cs typeface="Gill Sans Light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919655" y="1721761"/>
            <a:ext cx="7225861" cy="2519083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Suitable for</a:t>
            </a:r>
          </a:p>
          <a:p>
            <a:pPr algn="ctr"/>
            <a:r>
              <a:rPr lang="en-US" sz="5000" i="1" dirty="0" smtClean="0">
                <a:solidFill>
                  <a:srgbClr val="FF6600"/>
                </a:solidFill>
                <a:latin typeface="Gill Sans Light"/>
                <a:cs typeface="Gill Sans Light"/>
              </a:rPr>
              <a:t>A lot of different problems</a:t>
            </a:r>
          </a:p>
          <a:p>
            <a:pPr algn="ctr"/>
            <a:r>
              <a:rPr lang="en-US" sz="4300" b="1" i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Convex, </a:t>
            </a:r>
            <a:r>
              <a:rPr lang="en-US" sz="4300" b="1" i="1" dirty="0" err="1" smtClean="0">
                <a:solidFill>
                  <a:srgbClr val="FFFFFF"/>
                </a:solidFill>
                <a:latin typeface="Gill Sans Light"/>
                <a:cs typeface="Gill Sans Light"/>
              </a:rPr>
              <a:t>nonconvex</a:t>
            </a:r>
            <a:r>
              <a:rPr lang="en-US" sz="4300" b="1" i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, combinatorial</a:t>
            </a:r>
            <a:endParaRPr lang="en-US" sz="4300" b="1" i="1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588302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751263"/>
            <a:ext cx="9144000" cy="2519083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Is Stochastic Updates “Embarrassingly Parallel”?</a:t>
            </a:r>
            <a:endParaRPr lang="en-US" sz="5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805324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/>
          <p:cNvSpPr/>
          <p:nvPr/>
        </p:nvSpPr>
        <p:spPr>
          <a:xfrm>
            <a:off x="3525120" y="2032734"/>
            <a:ext cx="288558" cy="291330"/>
          </a:xfrm>
          <a:prstGeom prst="ellipse">
            <a:avLst/>
          </a:prstGeom>
          <a:solidFill>
            <a:srgbClr val="CA275B">
              <a:alpha val="86000"/>
            </a:srgbClr>
          </a:solidFill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519001" y="2766734"/>
            <a:ext cx="288558" cy="291330"/>
          </a:xfrm>
          <a:prstGeom prst="ellipse">
            <a:avLst/>
          </a:prstGeom>
          <a:solidFill>
            <a:srgbClr val="373659">
              <a:alpha val="1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519001" y="4752392"/>
            <a:ext cx="288558" cy="291330"/>
          </a:xfrm>
          <a:prstGeom prst="ellipse">
            <a:avLst/>
          </a:prstGeom>
          <a:solidFill>
            <a:srgbClr val="CA275B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5696464" y="1714634"/>
            <a:ext cx="212500" cy="411538"/>
          </a:xfrm>
          <a:prstGeom prst="rect">
            <a:avLst/>
          </a:prstGeom>
          <a:solidFill>
            <a:srgbClr val="CECCFD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5696464" y="2126172"/>
            <a:ext cx="212500" cy="411538"/>
          </a:xfrm>
          <a:prstGeom prst="rect">
            <a:avLst/>
          </a:prstGeom>
          <a:solidFill>
            <a:srgbClr val="CECCFD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696464" y="2537711"/>
            <a:ext cx="212500" cy="411538"/>
          </a:xfrm>
          <a:prstGeom prst="rect">
            <a:avLst/>
          </a:prstGeom>
          <a:solidFill>
            <a:srgbClr val="CECCFD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696464" y="4104666"/>
            <a:ext cx="212500" cy="411538"/>
          </a:xfrm>
          <a:prstGeom prst="rect">
            <a:avLst/>
          </a:prstGeom>
          <a:solidFill>
            <a:srgbClr val="CECCFD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696464" y="4516204"/>
            <a:ext cx="212500" cy="411538"/>
          </a:xfrm>
          <a:prstGeom prst="rect">
            <a:avLst/>
          </a:prstGeom>
          <a:solidFill>
            <a:srgbClr val="CECCFD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696464" y="4928781"/>
            <a:ext cx="212500" cy="411538"/>
          </a:xfrm>
          <a:prstGeom prst="rect">
            <a:avLst/>
          </a:prstGeom>
          <a:solidFill>
            <a:srgbClr val="CECCFD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/>
          <p:cNvCxnSpPr>
            <a:stCxn id="36" idx="6"/>
            <a:endCxn id="41" idx="1"/>
          </p:cNvCxnSpPr>
          <p:nvPr/>
        </p:nvCxnSpPr>
        <p:spPr>
          <a:xfrm flipV="1">
            <a:off x="3807559" y="2331941"/>
            <a:ext cx="1888905" cy="580458"/>
          </a:xfrm>
          <a:prstGeom prst="straightConnector1">
            <a:avLst/>
          </a:prstGeom>
          <a:solidFill>
            <a:schemeClr val="tx1"/>
          </a:solidFill>
          <a:ln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36" idx="6"/>
            <a:endCxn id="48" idx="1"/>
          </p:cNvCxnSpPr>
          <p:nvPr/>
        </p:nvCxnSpPr>
        <p:spPr>
          <a:xfrm>
            <a:off x="3807559" y="2912399"/>
            <a:ext cx="1888905" cy="1398036"/>
          </a:xfrm>
          <a:prstGeom prst="straightConnector1">
            <a:avLst/>
          </a:prstGeom>
          <a:solidFill>
            <a:schemeClr val="tx1"/>
          </a:solidFill>
          <a:ln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6" idx="6"/>
          </p:cNvCxnSpPr>
          <p:nvPr/>
        </p:nvCxnSpPr>
        <p:spPr>
          <a:xfrm>
            <a:off x="3807559" y="2912399"/>
            <a:ext cx="1888905" cy="487721"/>
          </a:xfrm>
          <a:prstGeom prst="straightConnector1">
            <a:avLst/>
          </a:prstGeom>
          <a:solidFill>
            <a:schemeClr val="tx1"/>
          </a:solidFill>
          <a:ln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37" idx="6"/>
          </p:cNvCxnSpPr>
          <p:nvPr/>
        </p:nvCxnSpPr>
        <p:spPr>
          <a:xfrm flipV="1">
            <a:off x="3807559" y="3483383"/>
            <a:ext cx="1888905" cy="1414674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7" idx="6"/>
            <a:endCxn id="49" idx="1"/>
          </p:cNvCxnSpPr>
          <p:nvPr/>
        </p:nvCxnSpPr>
        <p:spPr>
          <a:xfrm flipV="1">
            <a:off x="3807559" y="4721973"/>
            <a:ext cx="1888905" cy="176084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7" idx="6"/>
            <a:endCxn id="50" idx="1"/>
          </p:cNvCxnSpPr>
          <p:nvPr/>
        </p:nvCxnSpPr>
        <p:spPr>
          <a:xfrm>
            <a:off x="3807559" y="4898057"/>
            <a:ext cx="1888905" cy="236493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676550" y="3583747"/>
            <a:ext cx="0" cy="669687"/>
          </a:xfrm>
          <a:prstGeom prst="line">
            <a:avLst/>
          </a:prstGeom>
          <a:solidFill>
            <a:schemeClr val="tx1"/>
          </a:solidFill>
          <a:ln w="571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799639" y="3227723"/>
            <a:ext cx="0" cy="669687"/>
          </a:xfrm>
          <a:prstGeom prst="line">
            <a:avLst/>
          </a:prstGeom>
          <a:solidFill>
            <a:schemeClr val="tx1"/>
          </a:solidFill>
          <a:ln w="571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Parallel Stochastic Updates</a:t>
            </a:r>
            <a:endParaRPr lang="en-US" sz="3500" dirty="0">
              <a:latin typeface="Gill Sans Light"/>
              <a:cs typeface="Gill Sans Light"/>
            </a:endParaRPr>
          </a:p>
        </p:txBody>
      </p:sp>
      <p:cxnSp>
        <p:nvCxnSpPr>
          <p:cNvPr id="51" name="Straight Arrow Connector 50"/>
          <p:cNvCxnSpPr>
            <a:stCxn id="35" idx="6"/>
            <a:endCxn id="40" idx="1"/>
          </p:cNvCxnSpPr>
          <p:nvPr/>
        </p:nvCxnSpPr>
        <p:spPr>
          <a:xfrm flipV="1">
            <a:off x="3813678" y="1920403"/>
            <a:ext cx="1882786" cy="257996"/>
          </a:xfrm>
          <a:prstGeom prst="straightConnector1">
            <a:avLst/>
          </a:prstGeom>
          <a:solidFill>
            <a:schemeClr val="tx1"/>
          </a:solidFill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5" idx="6"/>
            <a:endCxn id="41" idx="1"/>
          </p:cNvCxnSpPr>
          <p:nvPr/>
        </p:nvCxnSpPr>
        <p:spPr>
          <a:xfrm>
            <a:off x="3813678" y="2178399"/>
            <a:ext cx="1882786" cy="153542"/>
          </a:xfrm>
          <a:prstGeom prst="straightConnector1">
            <a:avLst/>
          </a:prstGeom>
          <a:solidFill>
            <a:schemeClr val="tx1"/>
          </a:solidFill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35" idx="6"/>
            <a:endCxn id="43" idx="1"/>
          </p:cNvCxnSpPr>
          <p:nvPr/>
        </p:nvCxnSpPr>
        <p:spPr>
          <a:xfrm>
            <a:off x="3813678" y="2178399"/>
            <a:ext cx="1882786" cy="565081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12772" y="5591820"/>
            <a:ext cx="6994114" cy="800219"/>
          </a:xfrm>
          <a:prstGeom prst="rect">
            <a:avLst/>
          </a:prstGeom>
          <a:solidFill>
            <a:srgbClr val="323E9D">
              <a:alpha val="92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3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Say, I run parallel Updates.</a:t>
            </a:r>
          </a:p>
          <a:p>
            <a:r>
              <a:rPr lang="en-US" sz="23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If there is no conflict… I’m good.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64718" y="1006723"/>
            <a:ext cx="126984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 smtClean="0">
                <a:latin typeface="Gill Sans Light"/>
                <a:cs typeface="Gill Sans Light"/>
              </a:rPr>
              <a:t>variables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858150" y="1019045"/>
            <a:ext cx="191231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 smtClean="0">
                <a:latin typeface="Gill Sans Light"/>
                <a:cs typeface="Gill Sans Light"/>
              </a:rPr>
              <a:t>Data points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922825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/>
          <p:cNvSpPr/>
          <p:nvPr/>
        </p:nvSpPr>
        <p:spPr>
          <a:xfrm>
            <a:off x="3525120" y="2032734"/>
            <a:ext cx="288558" cy="291330"/>
          </a:xfrm>
          <a:prstGeom prst="ellipse">
            <a:avLst/>
          </a:prstGeom>
          <a:solidFill>
            <a:srgbClr val="CA275B">
              <a:alpha val="86000"/>
            </a:srgbClr>
          </a:solidFill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519001" y="2766734"/>
            <a:ext cx="288558" cy="291330"/>
          </a:xfrm>
          <a:prstGeom prst="ellipse">
            <a:avLst/>
          </a:prstGeom>
          <a:solidFill>
            <a:srgbClr val="D33072"/>
          </a:solidFill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519001" y="4752392"/>
            <a:ext cx="288558" cy="291330"/>
          </a:xfrm>
          <a:prstGeom prst="ellipse">
            <a:avLst/>
          </a:prstGeom>
          <a:solidFill>
            <a:srgbClr val="373659">
              <a:alpha val="1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5696464" y="1714634"/>
            <a:ext cx="212500" cy="411538"/>
          </a:xfrm>
          <a:prstGeom prst="rect">
            <a:avLst/>
          </a:prstGeom>
          <a:solidFill>
            <a:srgbClr val="CECCFD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5696464" y="2126172"/>
            <a:ext cx="212500" cy="411538"/>
          </a:xfrm>
          <a:prstGeom prst="rect">
            <a:avLst/>
          </a:prstGeom>
          <a:solidFill>
            <a:srgbClr val="CECCFD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696464" y="2537711"/>
            <a:ext cx="212500" cy="411538"/>
          </a:xfrm>
          <a:prstGeom prst="rect">
            <a:avLst/>
          </a:prstGeom>
          <a:solidFill>
            <a:srgbClr val="CECCFD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696464" y="4104666"/>
            <a:ext cx="212500" cy="411538"/>
          </a:xfrm>
          <a:prstGeom prst="rect">
            <a:avLst/>
          </a:prstGeom>
          <a:solidFill>
            <a:srgbClr val="CECCFD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696464" y="4516204"/>
            <a:ext cx="212500" cy="411538"/>
          </a:xfrm>
          <a:prstGeom prst="rect">
            <a:avLst/>
          </a:prstGeom>
          <a:solidFill>
            <a:srgbClr val="CECCFD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696464" y="4928781"/>
            <a:ext cx="212500" cy="411538"/>
          </a:xfrm>
          <a:prstGeom prst="rect">
            <a:avLst/>
          </a:prstGeom>
          <a:solidFill>
            <a:srgbClr val="CECCFD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/>
          <p:cNvCxnSpPr>
            <a:stCxn id="36" idx="6"/>
            <a:endCxn id="41" idx="1"/>
          </p:cNvCxnSpPr>
          <p:nvPr/>
        </p:nvCxnSpPr>
        <p:spPr>
          <a:xfrm flipV="1">
            <a:off x="3807559" y="2331941"/>
            <a:ext cx="1888905" cy="580458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36" idx="6"/>
            <a:endCxn id="48" idx="1"/>
          </p:cNvCxnSpPr>
          <p:nvPr/>
        </p:nvCxnSpPr>
        <p:spPr>
          <a:xfrm>
            <a:off x="3807559" y="2912399"/>
            <a:ext cx="1888905" cy="1398036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6" idx="6"/>
          </p:cNvCxnSpPr>
          <p:nvPr/>
        </p:nvCxnSpPr>
        <p:spPr>
          <a:xfrm>
            <a:off x="3807559" y="2912399"/>
            <a:ext cx="1888905" cy="487721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37" idx="6"/>
          </p:cNvCxnSpPr>
          <p:nvPr/>
        </p:nvCxnSpPr>
        <p:spPr>
          <a:xfrm flipV="1">
            <a:off x="3807559" y="3483383"/>
            <a:ext cx="1888905" cy="1414674"/>
          </a:xfrm>
          <a:prstGeom prst="straightConnector1">
            <a:avLst/>
          </a:prstGeom>
          <a:solidFill>
            <a:schemeClr val="tx1"/>
          </a:solidFill>
          <a:ln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7" idx="6"/>
            <a:endCxn id="49" idx="1"/>
          </p:cNvCxnSpPr>
          <p:nvPr/>
        </p:nvCxnSpPr>
        <p:spPr>
          <a:xfrm flipV="1">
            <a:off x="3807559" y="4721973"/>
            <a:ext cx="1888905" cy="176084"/>
          </a:xfrm>
          <a:prstGeom prst="straightConnector1">
            <a:avLst/>
          </a:prstGeom>
          <a:solidFill>
            <a:schemeClr val="tx1"/>
          </a:solidFill>
          <a:ln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7" idx="6"/>
            <a:endCxn id="50" idx="1"/>
          </p:cNvCxnSpPr>
          <p:nvPr/>
        </p:nvCxnSpPr>
        <p:spPr>
          <a:xfrm>
            <a:off x="3807559" y="4898057"/>
            <a:ext cx="1888905" cy="236493"/>
          </a:xfrm>
          <a:prstGeom prst="straightConnector1">
            <a:avLst/>
          </a:prstGeom>
          <a:solidFill>
            <a:schemeClr val="tx1"/>
          </a:solidFill>
          <a:ln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676550" y="3583747"/>
            <a:ext cx="0" cy="669687"/>
          </a:xfrm>
          <a:prstGeom prst="line">
            <a:avLst/>
          </a:prstGeom>
          <a:solidFill>
            <a:schemeClr val="tx1"/>
          </a:solidFill>
          <a:ln w="571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799639" y="3227723"/>
            <a:ext cx="0" cy="669687"/>
          </a:xfrm>
          <a:prstGeom prst="line">
            <a:avLst/>
          </a:prstGeom>
          <a:solidFill>
            <a:schemeClr val="tx1"/>
          </a:solidFill>
          <a:ln w="571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Gill Sans Light"/>
                <a:cs typeface="Gill Sans Light"/>
              </a:rPr>
              <a:t>Parallel Stochastic Updates</a:t>
            </a:r>
          </a:p>
        </p:txBody>
      </p:sp>
      <p:cxnSp>
        <p:nvCxnSpPr>
          <p:cNvPr id="51" name="Straight Arrow Connector 50"/>
          <p:cNvCxnSpPr>
            <a:stCxn id="35" idx="6"/>
            <a:endCxn id="40" idx="1"/>
          </p:cNvCxnSpPr>
          <p:nvPr/>
        </p:nvCxnSpPr>
        <p:spPr>
          <a:xfrm flipV="1">
            <a:off x="3813678" y="1920403"/>
            <a:ext cx="1882786" cy="257996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5" idx="6"/>
            <a:endCxn id="41" idx="1"/>
          </p:cNvCxnSpPr>
          <p:nvPr/>
        </p:nvCxnSpPr>
        <p:spPr>
          <a:xfrm>
            <a:off x="3813678" y="2178399"/>
            <a:ext cx="1882786" cy="153542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35" idx="6"/>
            <a:endCxn id="43" idx="1"/>
          </p:cNvCxnSpPr>
          <p:nvPr/>
        </p:nvCxnSpPr>
        <p:spPr>
          <a:xfrm>
            <a:off x="3813678" y="2178399"/>
            <a:ext cx="1882786" cy="565081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164718" y="1006723"/>
            <a:ext cx="126984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 smtClean="0">
                <a:latin typeface="Gill Sans Light"/>
                <a:cs typeface="Gill Sans Light"/>
              </a:rPr>
              <a:t>variables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07999" y="5349895"/>
            <a:ext cx="8241862" cy="1508105"/>
          </a:xfrm>
          <a:prstGeom prst="rect">
            <a:avLst/>
          </a:prstGeom>
          <a:solidFill>
            <a:srgbClr val="323E9D">
              <a:alpha val="92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3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Say, I run parallel Updates.</a:t>
            </a:r>
          </a:p>
          <a:p>
            <a:r>
              <a:rPr lang="en-US" sz="23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If there is conflict… ??</a:t>
            </a:r>
          </a:p>
          <a:p>
            <a:r>
              <a:rPr lang="en-US" sz="2300" u="sng" dirty="0" smtClean="0">
                <a:solidFill>
                  <a:srgbClr val="FFFFFF"/>
                </a:solidFill>
                <a:latin typeface="Gill Sans Light"/>
                <a:cs typeface="Gill Sans Light"/>
              </a:rPr>
              <a:t>Approach 1:</a:t>
            </a:r>
            <a:r>
              <a:rPr lang="en-US" sz="23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 Coordinate updates (Concurrency control)</a:t>
            </a:r>
          </a:p>
          <a:p>
            <a:r>
              <a:rPr lang="en-US" sz="2300" u="sng" dirty="0">
                <a:solidFill>
                  <a:srgbClr val="FFFFFF"/>
                </a:solidFill>
                <a:latin typeface="Gill Sans Light"/>
                <a:cs typeface="Gill Sans Light"/>
              </a:rPr>
              <a:t>Approach </a:t>
            </a:r>
            <a:r>
              <a:rPr lang="en-US" sz="2300" u="sng" dirty="0" smtClean="0">
                <a:solidFill>
                  <a:srgbClr val="FFFFFF"/>
                </a:solidFill>
                <a:latin typeface="Gill Sans Light"/>
                <a:cs typeface="Gill Sans Light"/>
              </a:rPr>
              <a:t>2:</a:t>
            </a:r>
            <a:r>
              <a:rPr lang="en-US" sz="23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 Don’t Care (HOGWILD!)</a:t>
            </a:r>
            <a:endParaRPr lang="en-US" sz="23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702118" y="2126572"/>
            <a:ext cx="206846" cy="411139"/>
          </a:xfrm>
          <a:prstGeom prst="rect">
            <a:avLst/>
          </a:prstGeom>
          <a:solidFill>
            <a:srgbClr val="FF0000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858150" y="1019045"/>
            <a:ext cx="191231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 smtClean="0">
                <a:latin typeface="Gill Sans Light"/>
                <a:cs typeface="Gill Sans Light"/>
              </a:rPr>
              <a:t>Data points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254534" y="2610070"/>
            <a:ext cx="3171732" cy="2341554"/>
          </a:xfrm>
          <a:prstGeom prst="rect">
            <a:avLst/>
          </a:prstGeom>
          <a:solidFill>
            <a:srgbClr val="0C1268">
              <a:alpha val="9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Point1:</a:t>
            </a:r>
          </a:p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Avoiding Conflicts</a:t>
            </a:r>
          </a:p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Can be </a:t>
            </a:r>
            <a:r>
              <a:rPr lang="en-US" sz="2500" i="1" dirty="0" smtClean="0">
                <a:latin typeface="Gill Sans Light"/>
                <a:cs typeface="Gill Sans Light"/>
              </a:rPr>
              <a:t>really</a:t>
            </a:r>
            <a:r>
              <a:rPr lang="en-US" sz="2500" dirty="0" smtClean="0">
                <a:latin typeface="Gill Sans Light"/>
                <a:cs typeface="Gill Sans Light"/>
              </a:rPr>
              <a:t> </a:t>
            </a:r>
            <a:r>
              <a:rPr lang="en-US" sz="2500" i="1" u="sng" dirty="0" smtClean="0">
                <a:solidFill>
                  <a:srgbClr val="F98F96"/>
                </a:solidFill>
                <a:latin typeface="Gill Sans Light"/>
                <a:cs typeface="Gill Sans Light"/>
              </a:rPr>
              <a:t>slow</a:t>
            </a:r>
          </a:p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But </a:t>
            </a:r>
            <a:r>
              <a:rPr lang="en-US" sz="2500" i="1" u="sng" dirty="0" err="1">
                <a:latin typeface="Gill Sans Light"/>
                <a:cs typeface="Gill Sans Light"/>
              </a:rPr>
              <a:t>s</a:t>
            </a:r>
            <a:r>
              <a:rPr lang="en-US" sz="2500" i="1" u="sng" dirty="0" err="1" smtClean="0">
                <a:latin typeface="Gill Sans Light"/>
                <a:cs typeface="Gill Sans Light"/>
              </a:rPr>
              <a:t>erializable</a:t>
            </a:r>
            <a:r>
              <a:rPr lang="en-US" sz="2500" i="1" u="sng" dirty="0" smtClean="0">
                <a:latin typeface="Gill Sans Light"/>
                <a:cs typeface="Gill Sans Light"/>
              </a:rPr>
              <a:t> </a:t>
            </a:r>
          </a:p>
          <a:p>
            <a:pPr algn="ctr"/>
            <a:r>
              <a:rPr lang="en-US" sz="2500" i="1" u="sng" dirty="0" smtClean="0">
                <a:latin typeface="Gill Sans Light"/>
                <a:cs typeface="Gill Sans Light"/>
              </a:rPr>
              <a:t>no </a:t>
            </a:r>
            <a:r>
              <a:rPr lang="en-US" sz="2500" i="1" u="sng" dirty="0" err="1" smtClean="0">
                <a:latin typeface="Gill Sans Light"/>
                <a:cs typeface="Gill Sans Light"/>
              </a:rPr>
              <a:t>mem</a:t>
            </a:r>
            <a:r>
              <a:rPr lang="en-US" sz="2500" i="1" u="sng" dirty="0" smtClean="0">
                <a:latin typeface="Gill Sans Light"/>
                <a:cs typeface="Gill Sans Light"/>
              </a:rPr>
              <a:t> conflicts</a:t>
            </a:r>
            <a:endParaRPr lang="en-US" sz="2500" i="1" u="sng" dirty="0">
              <a:latin typeface="Gill Sans Light"/>
              <a:cs typeface="Gill Sans Ligh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507485" y="2594250"/>
            <a:ext cx="3171732" cy="2341554"/>
          </a:xfrm>
          <a:prstGeom prst="rect">
            <a:avLst/>
          </a:prstGeom>
          <a:solidFill>
            <a:srgbClr val="0C1268">
              <a:alpha val="9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Point2:</a:t>
            </a:r>
          </a:p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HOGWILD! Updates can be </a:t>
            </a:r>
            <a:r>
              <a:rPr lang="en-US" sz="2500" i="1" dirty="0" smtClean="0">
                <a:latin typeface="Gill Sans Light"/>
                <a:cs typeface="Gill Sans Light"/>
              </a:rPr>
              <a:t>really</a:t>
            </a:r>
            <a:r>
              <a:rPr lang="en-US" sz="2500" dirty="0" smtClean="0">
                <a:latin typeface="Gill Sans Light"/>
                <a:cs typeface="Gill Sans Light"/>
              </a:rPr>
              <a:t> </a:t>
            </a:r>
            <a:r>
              <a:rPr lang="en-US" sz="2500" i="1" u="sng" dirty="0" smtClean="0">
                <a:latin typeface="Gill Sans Light"/>
                <a:cs typeface="Gill Sans Light"/>
              </a:rPr>
              <a:t>fast</a:t>
            </a:r>
            <a:endParaRPr lang="en-US" sz="2500" dirty="0">
              <a:latin typeface="Gill Sans Light"/>
              <a:cs typeface="Gill Sans Light"/>
            </a:endParaRPr>
          </a:p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but can be </a:t>
            </a:r>
            <a:r>
              <a:rPr lang="en-US" sz="2500" i="1" u="sng" dirty="0" smtClean="0">
                <a:solidFill>
                  <a:srgbClr val="F98F96"/>
                </a:solidFill>
                <a:latin typeface="Gill Sans Light"/>
                <a:cs typeface="Gill Sans Light"/>
              </a:rPr>
              <a:t>messy</a:t>
            </a:r>
          </a:p>
          <a:p>
            <a:pPr algn="ctr"/>
            <a:r>
              <a:rPr lang="en-US" sz="2500" i="1" dirty="0" smtClean="0">
                <a:latin typeface="Gill Sans Light"/>
                <a:cs typeface="Gill Sans Light"/>
              </a:rPr>
              <a:t>+ </a:t>
            </a:r>
            <a:r>
              <a:rPr lang="en-US" sz="2500" i="1" u="sng" dirty="0" err="1" smtClean="0">
                <a:solidFill>
                  <a:srgbClr val="F98F96"/>
                </a:solidFill>
                <a:latin typeface="Gill Sans Light"/>
                <a:cs typeface="Gill Sans Light"/>
              </a:rPr>
              <a:t>mem</a:t>
            </a:r>
            <a:r>
              <a:rPr lang="en-US" sz="2500" i="1" u="sng" dirty="0" smtClean="0">
                <a:solidFill>
                  <a:srgbClr val="F98F96"/>
                </a:solidFill>
                <a:latin typeface="Gill Sans Light"/>
                <a:cs typeface="Gill Sans Light"/>
              </a:rPr>
              <a:t>. conflicts</a:t>
            </a:r>
          </a:p>
        </p:txBody>
      </p:sp>
    </p:spTree>
    <p:extLst>
      <p:ext uri="{BB962C8B-B14F-4D97-AF65-F5344CB8AC3E}">
        <p14:creationId xmlns:p14="http://schemas.microsoft.com/office/powerpoint/2010/main" val="2668128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8" grpId="0" animBg="1"/>
      <p:bldP spid="27" grpId="0" animBg="1"/>
      <p:bldP spid="2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92000"/>
          </a:blip>
          <a:stretch>
            <a:fillRect/>
          </a:stretch>
        </p:blipFill>
        <p:spPr>
          <a:xfrm>
            <a:off x="0" y="1"/>
            <a:ext cx="10231552" cy="76736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558" y="842382"/>
            <a:ext cx="91439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8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endParaRPr lang="en-US" sz="48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r>
              <a:rPr lang="en-US" sz="48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A framework </a:t>
            </a:r>
          </a:p>
          <a:p>
            <a:r>
              <a:rPr lang="en-US" sz="48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to parallelize Stochastic Updates</a:t>
            </a:r>
            <a:endParaRPr lang="en-US" sz="4800" i="1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731" y="84887"/>
            <a:ext cx="5350536" cy="143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06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751263"/>
            <a:ext cx="9144000" cy="2519083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A graph view of Conflicts </a:t>
            </a:r>
          </a:p>
        </p:txBody>
      </p:sp>
    </p:spTree>
    <p:extLst>
      <p:ext uri="{BB962C8B-B14F-4D97-AF65-F5344CB8AC3E}">
        <p14:creationId xmlns:p14="http://schemas.microsoft.com/office/powerpoint/2010/main" val="2947676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Down Arrow 64"/>
          <p:cNvSpPr/>
          <p:nvPr/>
        </p:nvSpPr>
        <p:spPr>
          <a:xfrm rot="16200000">
            <a:off x="3654789" y="2563598"/>
            <a:ext cx="1977056" cy="1187154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5588" y="1670950"/>
            <a:ext cx="2197654" cy="325559"/>
          </a:xfrm>
          <a:prstGeom prst="rect">
            <a:avLst/>
          </a:prstGeom>
        </p:spPr>
      </p:pic>
      <p:grpSp>
        <p:nvGrpSpPr>
          <p:cNvPr id="112" name="Group 111"/>
          <p:cNvGrpSpPr>
            <a:grpSpLocks noChangeAspect="1"/>
          </p:cNvGrpSpPr>
          <p:nvPr/>
        </p:nvGrpSpPr>
        <p:grpSpPr>
          <a:xfrm>
            <a:off x="1038406" y="1869086"/>
            <a:ext cx="2067216" cy="2450404"/>
            <a:chOff x="1712885" y="880790"/>
            <a:chExt cx="2845722" cy="3625685"/>
          </a:xfrm>
        </p:grpSpPr>
        <p:sp>
          <p:nvSpPr>
            <p:cNvPr id="113" name="Oval 112"/>
            <p:cNvSpPr/>
            <p:nvPr/>
          </p:nvSpPr>
          <p:spPr>
            <a:xfrm>
              <a:off x="1719004" y="1198890"/>
              <a:ext cx="288558" cy="291330"/>
            </a:xfrm>
            <a:prstGeom prst="ellipse">
              <a:avLst/>
            </a:prstGeom>
            <a:solidFill>
              <a:srgbClr val="373659">
                <a:alpha val="56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1712885" y="1932890"/>
              <a:ext cx="288558" cy="291330"/>
            </a:xfrm>
            <a:prstGeom prst="ellipse">
              <a:avLst/>
            </a:prstGeom>
            <a:solidFill>
              <a:srgbClr val="373659">
                <a:alpha val="56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1712885" y="3918548"/>
              <a:ext cx="288558" cy="291330"/>
            </a:xfrm>
            <a:prstGeom prst="ellipse">
              <a:avLst/>
            </a:prstGeom>
            <a:solidFill>
              <a:srgbClr val="373659">
                <a:alpha val="56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3890348" y="880790"/>
              <a:ext cx="212500" cy="411538"/>
            </a:xfrm>
            <a:prstGeom prst="rect">
              <a:avLst/>
            </a:prstGeom>
            <a:solidFill>
              <a:srgbClr val="93A8FF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3890348" y="1292328"/>
              <a:ext cx="212500" cy="411538"/>
            </a:xfrm>
            <a:prstGeom prst="rect">
              <a:avLst/>
            </a:prstGeom>
            <a:solidFill>
              <a:srgbClr val="93A8FF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3890348" y="1703867"/>
              <a:ext cx="212500" cy="411538"/>
            </a:xfrm>
            <a:prstGeom prst="rect">
              <a:avLst/>
            </a:prstGeom>
            <a:solidFill>
              <a:srgbClr val="93A8FF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3890348" y="3270822"/>
              <a:ext cx="212500" cy="411538"/>
            </a:xfrm>
            <a:prstGeom prst="rect">
              <a:avLst/>
            </a:prstGeom>
            <a:solidFill>
              <a:srgbClr val="93A8FF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3890348" y="3682360"/>
              <a:ext cx="212500" cy="411538"/>
            </a:xfrm>
            <a:prstGeom prst="rect">
              <a:avLst/>
            </a:prstGeom>
            <a:solidFill>
              <a:srgbClr val="93A8FF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3890348" y="4094937"/>
              <a:ext cx="212500" cy="411538"/>
            </a:xfrm>
            <a:prstGeom prst="rect">
              <a:avLst/>
            </a:prstGeom>
            <a:solidFill>
              <a:srgbClr val="93A8FF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" name="Straight Arrow Connector 121"/>
            <p:cNvCxnSpPr>
              <a:stCxn id="113" idx="6"/>
              <a:endCxn id="116" idx="1"/>
            </p:cNvCxnSpPr>
            <p:nvPr/>
          </p:nvCxnSpPr>
          <p:spPr>
            <a:xfrm flipV="1">
              <a:off x="2007562" y="1086559"/>
              <a:ext cx="1882786" cy="257996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stCxn id="113" idx="6"/>
              <a:endCxn id="117" idx="1"/>
            </p:cNvCxnSpPr>
            <p:nvPr/>
          </p:nvCxnSpPr>
          <p:spPr>
            <a:xfrm>
              <a:off x="2007562" y="1344555"/>
              <a:ext cx="1882786" cy="153542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stCxn id="113" idx="6"/>
              <a:endCxn id="118" idx="1"/>
            </p:cNvCxnSpPr>
            <p:nvPr/>
          </p:nvCxnSpPr>
          <p:spPr>
            <a:xfrm>
              <a:off x="2007562" y="1344555"/>
              <a:ext cx="1882786" cy="565081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>
              <a:stCxn id="114" idx="6"/>
              <a:endCxn id="117" idx="1"/>
            </p:cNvCxnSpPr>
            <p:nvPr/>
          </p:nvCxnSpPr>
          <p:spPr>
            <a:xfrm flipV="1">
              <a:off x="2001443" y="1498097"/>
              <a:ext cx="1888905" cy="580458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114" idx="6"/>
              <a:endCxn id="119" idx="1"/>
            </p:cNvCxnSpPr>
            <p:nvPr/>
          </p:nvCxnSpPr>
          <p:spPr>
            <a:xfrm>
              <a:off x="2001443" y="2078555"/>
              <a:ext cx="1888905" cy="1398036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stCxn id="114" idx="6"/>
            </p:cNvCxnSpPr>
            <p:nvPr/>
          </p:nvCxnSpPr>
          <p:spPr>
            <a:xfrm>
              <a:off x="2001443" y="2078555"/>
              <a:ext cx="1888905" cy="487721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stCxn id="115" idx="6"/>
            </p:cNvCxnSpPr>
            <p:nvPr/>
          </p:nvCxnSpPr>
          <p:spPr>
            <a:xfrm flipV="1">
              <a:off x="2001443" y="2649539"/>
              <a:ext cx="1888905" cy="1414674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15" idx="6"/>
              <a:endCxn id="120" idx="1"/>
            </p:cNvCxnSpPr>
            <p:nvPr/>
          </p:nvCxnSpPr>
          <p:spPr>
            <a:xfrm flipV="1">
              <a:off x="2001443" y="3888129"/>
              <a:ext cx="1888905" cy="176084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115" idx="6"/>
              <a:endCxn id="121" idx="1"/>
            </p:cNvCxnSpPr>
            <p:nvPr/>
          </p:nvCxnSpPr>
          <p:spPr>
            <a:xfrm>
              <a:off x="2001443" y="4064213"/>
              <a:ext cx="1888905" cy="236493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1870434" y="2749903"/>
              <a:ext cx="0" cy="669687"/>
            </a:xfrm>
            <a:prstGeom prst="line">
              <a:avLst/>
            </a:prstGeom>
            <a:solidFill>
              <a:schemeClr val="tx1"/>
            </a:solidFill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34" descr="latex-image-1.pdf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7457" y="1051964"/>
              <a:ext cx="293370" cy="195580"/>
            </a:xfrm>
            <a:prstGeom prst="rect">
              <a:avLst/>
            </a:prstGeom>
          </p:spPr>
        </p:pic>
        <p:pic>
          <p:nvPicPr>
            <p:cNvPr id="136" name="Picture 135" descr="latex-image-1.pdf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7457" y="1475941"/>
              <a:ext cx="302260" cy="195580"/>
            </a:xfrm>
            <a:prstGeom prst="rect">
              <a:avLst/>
            </a:prstGeom>
          </p:spPr>
        </p:pic>
        <p:pic>
          <p:nvPicPr>
            <p:cNvPr id="137" name="Picture 136" descr="latex-image-1.pdf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7457" y="4250791"/>
              <a:ext cx="311150" cy="195580"/>
            </a:xfrm>
            <a:prstGeom prst="rect">
              <a:avLst/>
            </a:prstGeom>
          </p:spPr>
        </p:pic>
        <p:cxnSp>
          <p:nvCxnSpPr>
            <p:cNvPr id="138" name="Straight Connector 137"/>
            <p:cNvCxnSpPr/>
            <p:nvPr/>
          </p:nvCxnSpPr>
          <p:spPr>
            <a:xfrm>
              <a:off x="3993523" y="2393879"/>
              <a:ext cx="0" cy="669687"/>
            </a:xfrm>
            <a:prstGeom prst="line">
              <a:avLst/>
            </a:prstGeom>
            <a:solidFill>
              <a:schemeClr val="tx1"/>
            </a:solidFill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The Data-point Conflict Graph</a:t>
            </a:r>
            <a:endParaRPr lang="en-US" sz="3500" dirty="0">
              <a:latin typeface="Gill Sans Light"/>
              <a:cs typeface="Gill Sans Ligh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54745" y="4943682"/>
            <a:ext cx="5207478" cy="446276"/>
          </a:xfrm>
          <a:prstGeom prst="rect">
            <a:avLst/>
          </a:prstGeom>
          <a:solidFill>
            <a:srgbClr val="323E9D">
              <a:alpha val="92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3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An edge between 2 updates if they overlap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91865" y="1199672"/>
            <a:ext cx="191231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 smtClean="0">
                <a:latin typeface="Gill Sans Light"/>
                <a:cs typeface="Gill Sans Light"/>
              </a:rPr>
              <a:t>Data points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11634" y="1976759"/>
            <a:ext cx="191231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 smtClean="0">
                <a:latin typeface="Gill Sans Light"/>
                <a:cs typeface="Gill Sans Light"/>
              </a:rPr>
              <a:t>1 </a:t>
            </a:r>
          </a:p>
          <a:p>
            <a:r>
              <a:rPr lang="en-US" sz="2300" b="1" dirty="0" smtClean="0">
                <a:latin typeface="Gill Sans Light"/>
                <a:cs typeface="Gill Sans Light"/>
              </a:rPr>
              <a:t>2  </a:t>
            </a:r>
          </a:p>
          <a:p>
            <a:endParaRPr lang="en-US" sz="2300" b="1" dirty="0">
              <a:latin typeface="Gill Sans Light"/>
              <a:cs typeface="Gill Sans Light"/>
            </a:endParaRPr>
          </a:p>
          <a:p>
            <a:endParaRPr lang="en-US" sz="2300" b="1" dirty="0" smtClean="0">
              <a:latin typeface="Gill Sans Light"/>
              <a:cs typeface="Gill Sans Light"/>
            </a:endParaRPr>
          </a:p>
          <a:p>
            <a:endParaRPr lang="en-US" sz="2300" b="1" dirty="0">
              <a:latin typeface="Gill Sans Light"/>
              <a:cs typeface="Gill Sans Light"/>
            </a:endParaRPr>
          </a:p>
          <a:p>
            <a:r>
              <a:rPr lang="en-US" sz="2300" b="1" dirty="0" smtClean="0">
                <a:latin typeface="Gill Sans Light"/>
                <a:cs typeface="Gill Sans Light"/>
              </a:rPr>
              <a:t>n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738970" y="1227505"/>
            <a:ext cx="191231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Model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220250" y="2057829"/>
            <a:ext cx="2783862" cy="2122593"/>
            <a:chOff x="6220250" y="2057829"/>
            <a:chExt cx="2783862" cy="2122593"/>
          </a:xfrm>
        </p:grpSpPr>
        <p:grpSp>
          <p:nvGrpSpPr>
            <p:cNvPr id="3" name="Group 2"/>
            <p:cNvGrpSpPr/>
            <p:nvPr/>
          </p:nvGrpSpPr>
          <p:grpSpPr>
            <a:xfrm>
              <a:off x="6220250" y="2057829"/>
              <a:ext cx="2098946" cy="2056644"/>
              <a:chOff x="6220250" y="2057829"/>
              <a:chExt cx="2098946" cy="2056644"/>
            </a:xfrm>
          </p:grpSpPr>
          <p:grpSp>
            <p:nvGrpSpPr>
              <p:cNvPr id="61" name="Group 60"/>
              <p:cNvGrpSpPr/>
              <p:nvPr/>
            </p:nvGrpSpPr>
            <p:grpSpPr>
              <a:xfrm>
                <a:off x="6220250" y="2415235"/>
                <a:ext cx="2098946" cy="1699238"/>
                <a:chOff x="4038499" y="1979074"/>
                <a:chExt cx="1330052" cy="1091066"/>
              </a:xfrm>
            </p:grpSpPr>
            <p:sp>
              <p:nvSpPr>
                <p:cNvPr id="92" name="Oval 91"/>
                <p:cNvSpPr/>
                <p:nvPr/>
              </p:nvSpPr>
              <p:spPr>
                <a:xfrm>
                  <a:off x="4143503" y="1989015"/>
                  <a:ext cx="142186" cy="143552"/>
                </a:xfrm>
                <a:prstGeom prst="ellipse">
                  <a:avLst/>
                </a:prstGeom>
                <a:solidFill>
                  <a:srgbClr val="373659">
                    <a:alpha val="44000"/>
                  </a:srgbClr>
                </a:solidFill>
                <a:ln w="762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5084179" y="1979074"/>
                  <a:ext cx="142186" cy="143552"/>
                </a:xfrm>
                <a:prstGeom prst="ellipse">
                  <a:avLst/>
                </a:prstGeom>
                <a:solidFill>
                  <a:srgbClr val="373659">
                    <a:alpha val="44000"/>
                  </a:srgbClr>
                </a:solidFill>
                <a:ln w="762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/>
                <p:cNvSpPr/>
                <p:nvPr/>
              </p:nvSpPr>
              <p:spPr>
                <a:xfrm>
                  <a:off x="4038499" y="2761126"/>
                  <a:ext cx="142186" cy="143552"/>
                </a:xfrm>
                <a:prstGeom prst="ellipse">
                  <a:avLst/>
                </a:prstGeom>
                <a:solidFill>
                  <a:srgbClr val="373659">
                    <a:alpha val="44000"/>
                  </a:srgbClr>
                </a:solidFill>
                <a:ln w="762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/>
                <p:cNvSpPr/>
                <p:nvPr/>
              </p:nvSpPr>
              <p:spPr>
                <a:xfrm>
                  <a:off x="4309881" y="2452100"/>
                  <a:ext cx="142186" cy="143552"/>
                </a:xfrm>
                <a:prstGeom prst="ellipse">
                  <a:avLst/>
                </a:prstGeom>
                <a:solidFill>
                  <a:srgbClr val="373659">
                    <a:alpha val="44000"/>
                  </a:srgbClr>
                </a:solidFill>
                <a:ln w="762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/>
                <p:cNvSpPr/>
                <p:nvPr/>
              </p:nvSpPr>
              <p:spPr>
                <a:xfrm>
                  <a:off x="4661582" y="2926588"/>
                  <a:ext cx="142186" cy="143552"/>
                </a:xfrm>
                <a:prstGeom prst="ellipse">
                  <a:avLst/>
                </a:prstGeom>
                <a:solidFill>
                  <a:srgbClr val="373659">
                    <a:alpha val="44000"/>
                  </a:srgbClr>
                </a:solidFill>
                <a:ln w="762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Oval 96"/>
                <p:cNvSpPr/>
                <p:nvPr/>
              </p:nvSpPr>
              <p:spPr>
                <a:xfrm>
                  <a:off x="4895289" y="2455063"/>
                  <a:ext cx="142186" cy="143552"/>
                </a:xfrm>
                <a:prstGeom prst="ellipse">
                  <a:avLst/>
                </a:prstGeom>
                <a:solidFill>
                  <a:srgbClr val="373659">
                    <a:alpha val="44000"/>
                  </a:srgbClr>
                </a:solidFill>
                <a:ln w="762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/>
                <p:cNvSpPr/>
                <p:nvPr/>
              </p:nvSpPr>
              <p:spPr>
                <a:xfrm>
                  <a:off x="5226365" y="2761126"/>
                  <a:ext cx="142186" cy="143552"/>
                </a:xfrm>
                <a:prstGeom prst="ellipse">
                  <a:avLst/>
                </a:prstGeom>
                <a:solidFill>
                  <a:srgbClr val="373659">
                    <a:alpha val="44000"/>
                  </a:srgbClr>
                </a:solidFill>
                <a:ln w="762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Oval 98"/>
                <p:cNvSpPr/>
                <p:nvPr/>
              </p:nvSpPr>
              <p:spPr>
                <a:xfrm>
                  <a:off x="4635405" y="1979074"/>
                  <a:ext cx="142186" cy="143552"/>
                </a:xfrm>
                <a:prstGeom prst="ellipse">
                  <a:avLst/>
                </a:prstGeom>
                <a:solidFill>
                  <a:srgbClr val="373659">
                    <a:alpha val="44000"/>
                  </a:srgbClr>
                </a:solidFill>
                <a:ln w="762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0" name="Straight Connector 99"/>
                <p:cNvCxnSpPr>
                  <a:stCxn id="92" idx="4"/>
                  <a:endCxn id="94" idx="0"/>
                </p:cNvCxnSpPr>
                <p:nvPr/>
              </p:nvCxnSpPr>
              <p:spPr>
                <a:xfrm flipH="1">
                  <a:off x="4109592" y="2132567"/>
                  <a:ext cx="105004" cy="62855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>
                  <a:stCxn id="99" idx="2"/>
                  <a:endCxn id="92" idx="6"/>
                </p:cNvCxnSpPr>
                <p:nvPr/>
              </p:nvCxnSpPr>
              <p:spPr>
                <a:xfrm flipH="1">
                  <a:off x="4285689" y="2050850"/>
                  <a:ext cx="349716" cy="994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>
                  <a:stCxn id="99" idx="3"/>
                  <a:endCxn id="95" idx="0"/>
                </p:cNvCxnSpPr>
                <p:nvPr/>
              </p:nvCxnSpPr>
              <p:spPr>
                <a:xfrm flipH="1">
                  <a:off x="4380974" y="2101603"/>
                  <a:ext cx="275254" cy="35049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>
                  <a:stCxn id="96" idx="1"/>
                  <a:endCxn id="95" idx="5"/>
                </p:cNvCxnSpPr>
                <p:nvPr/>
              </p:nvCxnSpPr>
              <p:spPr>
                <a:xfrm flipH="1" flipV="1">
                  <a:off x="4431244" y="2574629"/>
                  <a:ext cx="251161" cy="37298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/>
                <p:cNvCxnSpPr>
                  <a:stCxn id="96" idx="7"/>
                  <a:endCxn id="97" idx="3"/>
                </p:cNvCxnSpPr>
                <p:nvPr/>
              </p:nvCxnSpPr>
              <p:spPr>
                <a:xfrm flipV="1">
                  <a:off x="4782945" y="2577592"/>
                  <a:ext cx="133167" cy="3700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>
                  <a:stCxn id="99" idx="4"/>
                  <a:endCxn id="97" idx="1"/>
                </p:cNvCxnSpPr>
                <p:nvPr/>
              </p:nvCxnSpPr>
              <p:spPr>
                <a:xfrm>
                  <a:off x="4706498" y="2122626"/>
                  <a:ext cx="209614" cy="3534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>
                  <a:stCxn id="93" idx="4"/>
                  <a:endCxn id="98" idx="1"/>
                </p:cNvCxnSpPr>
                <p:nvPr/>
              </p:nvCxnSpPr>
              <p:spPr>
                <a:xfrm>
                  <a:off x="5155272" y="2122626"/>
                  <a:ext cx="91916" cy="65952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/>
                <p:cNvCxnSpPr>
                  <a:stCxn id="97" idx="6"/>
                  <a:endCxn id="93" idx="3"/>
                </p:cNvCxnSpPr>
                <p:nvPr/>
              </p:nvCxnSpPr>
              <p:spPr>
                <a:xfrm flipV="1">
                  <a:off x="5037475" y="2101603"/>
                  <a:ext cx="67527" cy="42523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>
                  <a:stCxn id="95" idx="5"/>
                  <a:endCxn id="98" idx="2"/>
                </p:cNvCxnSpPr>
                <p:nvPr/>
              </p:nvCxnSpPr>
              <p:spPr>
                <a:xfrm>
                  <a:off x="4431244" y="2574629"/>
                  <a:ext cx="795121" cy="2582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/>
                <p:cNvCxnSpPr>
                  <a:stCxn id="94" idx="7"/>
                  <a:endCxn id="97" idx="3"/>
                </p:cNvCxnSpPr>
                <p:nvPr/>
              </p:nvCxnSpPr>
              <p:spPr>
                <a:xfrm flipV="1">
                  <a:off x="4159862" y="2577592"/>
                  <a:ext cx="756250" cy="20455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/>
                <p:cNvCxnSpPr>
                  <a:stCxn id="92" idx="5"/>
                  <a:endCxn id="97" idx="1"/>
                </p:cNvCxnSpPr>
                <p:nvPr/>
              </p:nvCxnSpPr>
              <p:spPr>
                <a:xfrm>
                  <a:off x="4264866" y="2111544"/>
                  <a:ext cx="651246" cy="36454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TextBox 59"/>
              <p:cNvSpPr txBox="1"/>
              <p:nvPr/>
            </p:nvSpPr>
            <p:spPr>
              <a:xfrm>
                <a:off x="6318256" y="2077253"/>
                <a:ext cx="843967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b="1" dirty="0" smtClean="0">
                    <a:latin typeface="Gill Sans Light"/>
                    <a:cs typeface="Gill Sans Light"/>
                  </a:rPr>
                  <a:t>1</a:t>
                </a:r>
                <a:endParaRPr lang="en-US" sz="2300" dirty="0" smtClean="0">
                  <a:latin typeface="Gill Sans Light"/>
                  <a:cs typeface="Gill Sans Light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7163778" y="2057829"/>
                <a:ext cx="843967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b="1" dirty="0" smtClean="0">
                    <a:latin typeface="Gill Sans Light"/>
                    <a:cs typeface="Gill Sans Light"/>
                  </a:rPr>
                  <a:t>2</a:t>
                </a:r>
                <a:endParaRPr lang="en-US" sz="2300" dirty="0" smtClean="0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8160145" y="3734146"/>
              <a:ext cx="843967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300" b="1" dirty="0">
                  <a:latin typeface="Gill Sans Light"/>
                  <a:cs typeface="Gill Sans Light"/>
                </a:rPr>
                <a:t>n</a:t>
              </a:r>
              <a:endParaRPr lang="en-US" sz="2300" dirty="0" smtClean="0">
                <a:latin typeface="Gill Sans Light"/>
                <a:cs typeface="Gill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5388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7037E-7 L -0.6382 -0.10602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910" y="-5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5" grpId="1" animBg="1"/>
      <p:bldP spid="56" grpId="0" animBg="1"/>
      <p:bldP spid="56" grpId="1" animBg="1"/>
      <p:bldP spid="57" grpId="0"/>
      <p:bldP spid="58" grpId="0"/>
      <p:bldP spid="5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Freeform 128"/>
          <p:cNvSpPr/>
          <p:nvPr/>
        </p:nvSpPr>
        <p:spPr>
          <a:xfrm>
            <a:off x="7605088" y="3058276"/>
            <a:ext cx="576021" cy="595229"/>
          </a:xfrm>
          <a:custGeom>
            <a:avLst/>
            <a:gdLst>
              <a:gd name="connsiteX0" fmla="*/ 10893 w 484691"/>
              <a:gd name="connsiteY0" fmla="*/ 199456 h 536235"/>
              <a:gd name="connsiteX1" fmla="*/ 249001 w 484691"/>
              <a:gd name="connsiteY1" fmla="*/ 1009 h 536235"/>
              <a:gd name="connsiteX2" fmla="*/ 460652 w 484691"/>
              <a:gd name="connsiteY2" fmla="*/ 133307 h 536235"/>
              <a:gd name="connsiteX3" fmla="*/ 460652 w 484691"/>
              <a:gd name="connsiteY3" fmla="*/ 371444 h 536235"/>
              <a:gd name="connsiteX4" fmla="*/ 288686 w 484691"/>
              <a:gd name="connsiteY4" fmla="*/ 530202 h 536235"/>
              <a:gd name="connsiteX5" fmla="*/ 143175 w 484691"/>
              <a:gd name="connsiteY5" fmla="*/ 477282 h 536235"/>
              <a:gd name="connsiteX6" fmla="*/ 50578 w 484691"/>
              <a:gd name="connsiteY6" fmla="*/ 239146 h 536235"/>
              <a:gd name="connsiteX7" fmla="*/ 10893 w 484691"/>
              <a:gd name="connsiteY7" fmla="*/ 199456 h 536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4691" h="536235">
                <a:moveTo>
                  <a:pt x="10893" y="199456"/>
                </a:moveTo>
                <a:cubicBezTo>
                  <a:pt x="43963" y="159767"/>
                  <a:pt x="174041" y="12034"/>
                  <a:pt x="249001" y="1009"/>
                </a:cubicBezTo>
                <a:cubicBezTo>
                  <a:pt x="323961" y="-10016"/>
                  <a:pt x="425377" y="71568"/>
                  <a:pt x="460652" y="133307"/>
                </a:cubicBezTo>
                <a:cubicBezTo>
                  <a:pt x="495927" y="195046"/>
                  <a:pt x="489313" y="305295"/>
                  <a:pt x="460652" y="371444"/>
                </a:cubicBezTo>
                <a:cubicBezTo>
                  <a:pt x="431991" y="437593"/>
                  <a:pt x="341599" y="512562"/>
                  <a:pt x="288686" y="530202"/>
                </a:cubicBezTo>
                <a:cubicBezTo>
                  <a:pt x="235773" y="547842"/>
                  <a:pt x="182860" y="525791"/>
                  <a:pt x="143175" y="477282"/>
                </a:cubicBezTo>
                <a:cubicBezTo>
                  <a:pt x="103490" y="428773"/>
                  <a:pt x="72625" y="289860"/>
                  <a:pt x="50578" y="239146"/>
                </a:cubicBezTo>
                <a:cubicBezTo>
                  <a:pt x="28531" y="188432"/>
                  <a:pt x="-22177" y="239145"/>
                  <a:pt x="10893" y="199456"/>
                </a:cubicBezTo>
                <a:close/>
              </a:path>
            </a:pathLst>
          </a:custGeom>
          <a:solidFill>
            <a:srgbClr val="5266FF">
              <a:alpha val="17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Freeform 125"/>
          <p:cNvSpPr/>
          <p:nvPr/>
        </p:nvSpPr>
        <p:spPr>
          <a:xfrm rot="15705280">
            <a:off x="7266256" y="966962"/>
            <a:ext cx="902002" cy="1668966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0000"/>
            </a:srgbClr>
          </a:solidFill>
          <a:ln>
            <a:solidFill>
              <a:srgbClr val="000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1058862" y="22119"/>
            <a:ext cx="7118684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The Theorem </a:t>
            </a:r>
          </a:p>
          <a:p>
            <a:pPr algn="ctr"/>
            <a:r>
              <a:rPr lang="en-US" sz="3000" dirty="0" smtClean="0">
                <a:latin typeface="Gill Sans Light"/>
                <a:cs typeface="Gill Sans Light"/>
              </a:rPr>
              <a:t>[Krivelevich’14]</a:t>
            </a:r>
            <a:endParaRPr lang="en-US" sz="3000" dirty="0">
              <a:latin typeface="Gill Sans Light"/>
              <a:cs typeface="Gill Sans Light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388848" y="1336213"/>
            <a:ext cx="2783862" cy="2122593"/>
            <a:chOff x="6220250" y="2057829"/>
            <a:chExt cx="2783862" cy="2122593"/>
          </a:xfrm>
        </p:grpSpPr>
        <p:grpSp>
          <p:nvGrpSpPr>
            <p:cNvPr id="46" name="Group 45"/>
            <p:cNvGrpSpPr/>
            <p:nvPr/>
          </p:nvGrpSpPr>
          <p:grpSpPr>
            <a:xfrm>
              <a:off x="6220250" y="2057829"/>
              <a:ext cx="2098946" cy="2056644"/>
              <a:chOff x="6220250" y="2057829"/>
              <a:chExt cx="2098946" cy="2056644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6220250" y="2415235"/>
                <a:ext cx="2098946" cy="1699238"/>
                <a:chOff x="4038499" y="1979074"/>
                <a:chExt cx="1330052" cy="1091066"/>
              </a:xfrm>
            </p:grpSpPr>
            <p:sp>
              <p:nvSpPr>
                <p:cNvPr id="51" name="Oval 50"/>
                <p:cNvSpPr/>
                <p:nvPr/>
              </p:nvSpPr>
              <p:spPr>
                <a:xfrm>
                  <a:off x="4143503" y="1989015"/>
                  <a:ext cx="142186" cy="143552"/>
                </a:xfrm>
                <a:prstGeom prst="ellipse">
                  <a:avLst/>
                </a:prstGeom>
                <a:solidFill>
                  <a:srgbClr val="373659">
                    <a:alpha val="44000"/>
                  </a:srgbClr>
                </a:solidFill>
                <a:ln w="762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5084179" y="1979074"/>
                  <a:ext cx="142186" cy="143552"/>
                </a:xfrm>
                <a:prstGeom prst="ellipse">
                  <a:avLst/>
                </a:prstGeom>
                <a:solidFill>
                  <a:srgbClr val="373659">
                    <a:alpha val="44000"/>
                  </a:srgbClr>
                </a:solidFill>
                <a:ln w="762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/>
                <p:cNvSpPr/>
                <p:nvPr/>
              </p:nvSpPr>
              <p:spPr>
                <a:xfrm>
                  <a:off x="4038499" y="2761126"/>
                  <a:ext cx="142186" cy="143552"/>
                </a:xfrm>
                <a:prstGeom prst="ellipse">
                  <a:avLst/>
                </a:prstGeom>
                <a:solidFill>
                  <a:srgbClr val="373659">
                    <a:alpha val="44000"/>
                  </a:srgbClr>
                </a:solidFill>
                <a:ln w="762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>
                  <a:off x="4309881" y="2452100"/>
                  <a:ext cx="142186" cy="143552"/>
                </a:xfrm>
                <a:prstGeom prst="ellipse">
                  <a:avLst/>
                </a:prstGeom>
                <a:solidFill>
                  <a:srgbClr val="373659">
                    <a:alpha val="44000"/>
                  </a:srgbClr>
                </a:solidFill>
                <a:ln w="762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/>
                <p:cNvSpPr/>
                <p:nvPr/>
              </p:nvSpPr>
              <p:spPr>
                <a:xfrm>
                  <a:off x="4661582" y="2926588"/>
                  <a:ext cx="142186" cy="143552"/>
                </a:xfrm>
                <a:prstGeom prst="ellipse">
                  <a:avLst/>
                </a:prstGeom>
                <a:solidFill>
                  <a:srgbClr val="373659">
                    <a:alpha val="44000"/>
                  </a:srgbClr>
                </a:solidFill>
                <a:ln w="762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/>
                <p:cNvSpPr/>
                <p:nvPr/>
              </p:nvSpPr>
              <p:spPr>
                <a:xfrm>
                  <a:off x="4895289" y="2455063"/>
                  <a:ext cx="142186" cy="143552"/>
                </a:xfrm>
                <a:prstGeom prst="ellipse">
                  <a:avLst/>
                </a:prstGeom>
                <a:solidFill>
                  <a:srgbClr val="373659">
                    <a:alpha val="44000"/>
                  </a:srgbClr>
                </a:solidFill>
                <a:ln w="762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/>
                <p:cNvSpPr/>
                <p:nvPr/>
              </p:nvSpPr>
              <p:spPr>
                <a:xfrm>
                  <a:off x="5226365" y="2761126"/>
                  <a:ext cx="142186" cy="143552"/>
                </a:xfrm>
                <a:prstGeom prst="ellipse">
                  <a:avLst/>
                </a:prstGeom>
                <a:solidFill>
                  <a:srgbClr val="373659">
                    <a:alpha val="44000"/>
                  </a:srgbClr>
                </a:solidFill>
                <a:ln w="762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/>
                <p:cNvSpPr/>
                <p:nvPr/>
              </p:nvSpPr>
              <p:spPr>
                <a:xfrm>
                  <a:off x="4635405" y="1979074"/>
                  <a:ext cx="142186" cy="143552"/>
                </a:xfrm>
                <a:prstGeom prst="ellipse">
                  <a:avLst/>
                </a:prstGeom>
                <a:solidFill>
                  <a:srgbClr val="373659">
                    <a:alpha val="44000"/>
                  </a:srgbClr>
                </a:solidFill>
                <a:ln w="762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9" name="Straight Connector 58"/>
                <p:cNvCxnSpPr>
                  <a:stCxn id="51" idx="4"/>
                  <a:endCxn id="53" idx="0"/>
                </p:cNvCxnSpPr>
                <p:nvPr/>
              </p:nvCxnSpPr>
              <p:spPr>
                <a:xfrm flipH="1">
                  <a:off x="4109592" y="2132567"/>
                  <a:ext cx="105004" cy="62855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>
                  <a:stCxn id="58" idx="2"/>
                  <a:endCxn id="51" idx="6"/>
                </p:cNvCxnSpPr>
                <p:nvPr/>
              </p:nvCxnSpPr>
              <p:spPr>
                <a:xfrm flipH="1">
                  <a:off x="4285689" y="2050850"/>
                  <a:ext cx="349716" cy="994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>
                  <a:stCxn id="58" idx="3"/>
                  <a:endCxn id="54" idx="0"/>
                </p:cNvCxnSpPr>
                <p:nvPr/>
              </p:nvCxnSpPr>
              <p:spPr>
                <a:xfrm flipH="1">
                  <a:off x="4380974" y="2101603"/>
                  <a:ext cx="275254" cy="35049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>
                  <a:stCxn id="55" idx="1"/>
                  <a:endCxn id="54" idx="5"/>
                </p:cNvCxnSpPr>
                <p:nvPr/>
              </p:nvCxnSpPr>
              <p:spPr>
                <a:xfrm flipH="1" flipV="1">
                  <a:off x="4431244" y="2574629"/>
                  <a:ext cx="251161" cy="37298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>
                  <a:stCxn id="55" idx="7"/>
                  <a:endCxn id="56" idx="3"/>
                </p:cNvCxnSpPr>
                <p:nvPr/>
              </p:nvCxnSpPr>
              <p:spPr>
                <a:xfrm flipV="1">
                  <a:off x="4782945" y="2577592"/>
                  <a:ext cx="133167" cy="3700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>
                  <a:stCxn id="58" idx="4"/>
                  <a:endCxn id="56" idx="1"/>
                </p:cNvCxnSpPr>
                <p:nvPr/>
              </p:nvCxnSpPr>
              <p:spPr>
                <a:xfrm>
                  <a:off x="4706498" y="2122626"/>
                  <a:ext cx="209614" cy="35346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stCxn id="52" idx="4"/>
                  <a:endCxn id="57" idx="1"/>
                </p:cNvCxnSpPr>
                <p:nvPr/>
              </p:nvCxnSpPr>
              <p:spPr>
                <a:xfrm>
                  <a:off x="5155272" y="2122626"/>
                  <a:ext cx="91916" cy="65952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stCxn id="56" idx="6"/>
                  <a:endCxn id="52" idx="3"/>
                </p:cNvCxnSpPr>
                <p:nvPr/>
              </p:nvCxnSpPr>
              <p:spPr>
                <a:xfrm flipV="1">
                  <a:off x="5037475" y="2101603"/>
                  <a:ext cx="67527" cy="42523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>
                  <a:stCxn id="54" idx="5"/>
                  <a:endCxn id="57" idx="2"/>
                </p:cNvCxnSpPr>
                <p:nvPr/>
              </p:nvCxnSpPr>
              <p:spPr>
                <a:xfrm>
                  <a:off x="4431244" y="2574629"/>
                  <a:ext cx="795121" cy="25827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>
                  <a:stCxn id="53" idx="7"/>
                  <a:endCxn id="56" idx="3"/>
                </p:cNvCxnSpPr>
                <p:nvPr/>
              </p:nvCxnSpPr>
              <p:spPr>
                <a:xfrm flipV="1">
                  <a:off x="4159862" y="2577592"/>
                  <a:ext cx="756250" cy="20455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>
                  <a:stCxn id="51" idx="5"/>
                  <a:endCxn id="56" idx="1"/>
                </p:cNvCxnSpPr>
                <p:nvPr/>
              </p:nvCxnSpPr>
              <p:spPr>
                <a:xfrm>
                  <a:off x="4264866" y="2111544"/>
                  <a:ext cx="651246" cy="36454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TextBox 48"/>
              <p:cNvSpPr txBox="1"/>
              <p:nvPr/>
            </p:nvSpPr>
            <p:spPr>
              <a:xfrm>
                <a:off x="6318256" y="2077253"/>
                <a:ext cx="843967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b="1" dirty="0" smtClean="0">
                    <a:latin typeface="Gill Sans Light"/>
                    <a:cs typeface="Gill Sans Light"/>
                  </a:rPr>
                  <a:t>1</a:t>
                </a:r>
                <a:endParaRPr lang="en-US" sz="2300" dirty="0" smtClean="0">
                  <a:latin typeface="Gill Sans Light"/>
                  <a:cs typeface="Gill Sans Light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7163778" y="2057829"/>
                <a:ext cx="843967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b="1" dirty="0" smtClean="0">
                    <a:latin typeface="Gill Sans Light"/>
                    <a:cs typeface="Gill Sans Light"/>
                  </a:rPr>
                  <a:t>2</a:t>
                </a:r>
                <a:endParaRPr lang="en-US" sz="2300" dirty="0" smtClean="0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8160145" y="3734146"/>
              <a:ext cx="843967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300" b="1" dirty="0">
                  <a:latin typeface="Gill Sans Light"/>
                  <a:cs typeface="Gill Sans Light"/>
                </a:rPr>
                <a:t>n</a:t>
              </a:r>
              <a:endParaRPr lang="en-US" sz="2300" dirty="0" smtClean="0">
                <a:latin typeface="Gill Sans Light"/>
                <a:cs typeface="Gill Sans Light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568055" y="1515256"/>
            <a:ext cx="1073528" cy="1619908"/>
            <a:chOff x="2568055" y="1515256"/>
            <a:chExt cx="1073528" cy="1619908"/>
          </a:xfrm>
        </p:grpSpPr>
        <p:sp>
          <p:nvSpPr>
            <p:cNvPr id="71" name="Down Arrow 70"/>
            <p:cNvSpPr/>
            <p:nvPr/>
          </p:nvSpPr>
          <p:spPr>
            <a:xfrm rot="16200000">
              <a:off x="2362756" y="1856337"/>
              <a:ext cx="1619908" cy="937746"/>
            </a:xfrm>
            <a:prstGeom prst="downArrow">
              <a:avLst/>
            </a:prstGeom>
            <a:solidFill>
              <a:srgbClr val="CA275B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16200000"/>
                </a:camera>
                <a:lightRig rig="threePt" dir="t"/>
              </a:scene3d>
            </a:bodyPr>
            <a:lstStyle/>
            <a:p>
              <a:pPr algn="ctr"/>
              <a:endParaRPr lang="en-US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568055" y="2117577"/>
              <a:ext cx="1073528" cy="536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7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sample</a:t>
              </a:r>
              <a:endParaRPr lang="en-US" sz="17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3825176" y="1336274"/>
            <a:ext cx="2685856" cy="2122593"/>
            <a:chOff x="6318256" y="2057829"/>
            <a:chExt cx="2685856" cy="2122593"/>
          </a:xfrm>
        </p:grpSpPr>
        <p:grpSp>
          <p:nvGrpSpPr>
            <p:cNvPr id="74" name="Group 73"/>
            <p:cNvGrpSpPr/>
            <p:nvPr/>
          </p:nvGrpSpPr>
          <p:grpSpPr>
            <a:xfrm>
              <a:off x="6318256" y="2057829"/>
              <a:ext cx="2000940" cy="2056644"/>
              <a:chOff x="6318256" y="2057829"/>
              <a:chExt cx="2000940" cy="2056644"/>
            </a:xfrm>
          </p:grpSpPr>
          <p:grpSp>
            <p:nvGrpSpPr>
              <p:cNvPr id="76" name="Group 75"/>
              <p:cNvGrpSpPr/>
              <p:nvPr/>
            </p:nvGrpSpPr>
            <p:grpSpPr>
              <a:xfrm>
                <a:off x="6385956" y="2415235"/>
                <a:ext cx="1933240" cy="1699238"/>
                <a:chOff x="4143503" y="1979074"/>
                <a:chExt cx="1225048" cy="1091066"/>
              </a:xfrm>
            </p:grpSpPr>
            <p:sp>
              <p:nvSpPr>
                <p:cNvPr id="79" name="Oval 78"/>
                <p:cNvSpPr/>
                <p:nvPr/>
              </p:nvSpPr>
              <p:spPr>
                <a:xfrm>
                  <a:off x="4143503" y="1989015"/>
                  <a:ext cx="142186" cy="143552"/>
                </a:xfrm>
                <a:prstGeom prst="ellipse">
                  <a:avLst/>
                </a:prstGeom>
                <a:solidFill>
                  <a:srgbClr val="373659">
                    <a:alpha val="44000"/>
                  </a:srgbClr>
                </a:solidFill>
                <a:ln w="762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/>
                <p:cNvSpPr/>
                <p:nvPr/>
              </p:nvSpPr>
              <p:spPr>
                <a:xfrm>
                  <a:off x="5084179" y="1979074"/>
                  <a:ext cx="142186" cy="143552"/>
                </a:xfrm>
                <a:prstGeom prst="ellipse">
                  <a:avLst/>
                </a:prstGeom>
                <a:solidFill>
                  <a:srgbClr val="373659">
                    <a:alpha val="44000"/>
                  </a:srgbClr>
                </a:solidFill>
                <a:ln w="762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Oval 83"/>
                <p:cNvSpPr/>
                <p:nvPr/>
              </p:nvSpPr>
              <p:spPr>
                <a:xfrm>
                  <a:off x="4661582" y="2926588"/>
                  <a:ext cx="142186" cy="143552"/>
                </a:xfrm>
                <a:prstGeom prst="ellipse">
                  <a:avLst/>
                </a:prstGeom>
                <a:solidFill>
                  <a:srgbClr val="373659">
                    <a:alpha val="44000"/>
                  </a:srgbClr>
                </a:solidFill>
                <a:ln w="762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/>
                <p:cNvSpPr/>
                <p:nvPr/>
              </p:nvSpPr>
              <p:spPr>
                <a:xfrm>
                  <a:off x="5226365" y="2761126"/>
                  <a:ext cx="142186" cy="143552"/>
                </a:xfrm>
                <a:prstGeom prst="ellipse">
                  <a:avLst/>
                </a:prstGeom>
                <a:solidFill>
                  <a:srgbClr val="373659">
                    <a:alpha val="44000"/>
                  </a:srgbClr>
                </a:solidFill>
                <a:ln w="762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/>
                <p:cNvSpPr/>
                <p:nvPr/>
              </p:nvSpPr>
              <p:spPr>
                <a:xfrm>
                  <a:off x="4635405" y="1979074"/>
                  <a:ext cx="142186" cy="143552"/>
                </a:xfrm>
                <a:prstGeom prst="ellipse">
                  <a:avLst/>
                </a:prstGeom>
                <a:solidFill>
                  <a:srgbClr val="373659">
                    <a:alpha val="44000"/>
                  </a:srgbClr>
                </a:solidFill>
                <a:ln w="762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9" name="Straight Connector 88"/>
                <p:cNvCxnSpPr>
                  <a:stCxn id="87" idx="2"/>
                  <a:endCxn id="79" idx="6"/>
                </p:cNvCxnSpPr>
                <p:nvPr/>
              </p:nvCxnSpPr>
              <p:spPr>
                <a:xfrm flipH="1">
                  <a:off x="4285689" y="2050850"/>
                  <a:ext cx="349716" cy="994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>
                  <a:stCxn id="80" idx="4"/>
                  <a:endCxn id="86" idx="1"/>
                </p:cNvCxnSpPr>
                <p:nvPr/>
              </p:nvCxnSpPr>
              <p:spPr>
                <a:xfrm>
                  <a:off x="5155272" y="2122626"/>
                  <a:ext cx="91916" cy="65952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7" name="TextBox 76"/>
              <p:cNvSpPr txBox="1"/>
              <p:nvPr/>
            </p:nvSpPr>
            <p:spPr>
              <a:xfrm>
                <a:off x="6318256" y="2077253"/>
                <a:ext cx="843967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b="1" dirty="0" smtClean="0">
                    <a:latin typeface="Gill Sans Light"/>
                    <a:cs typeface="Gill Sans Light"/>
                  </a:rPr>
                  <a:t>1</a:t>
                </a:r>
                <a:endParaRPr lang="en-US" sz="2300" dirty="0" smtClean="0">
                  <a:latin typeface="Gill Sans Light"/>
                  <a:cs typeface="Gill Sans Light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7163778" y="2057829"/>
                <a:ext cx="843967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b="1" dirty="0" smtClean="0">
                    <a:latin typeface="Gill Sans Light"/>
                    <a:cs typeface="Gill Sans Light"/>
                  </a:rPr>
                  <a:t>2</a:t>
                </a:r>
                <a:endParaRPr lang="en-US" sz="2300" dirty="0" smtClean="0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75" name="TextBox 74"/>
            <p:cNvSpPr txBox="1"/>
            <p:nvPr/>
          </p:nvSpPr>
          <p:spPr>
            <a:xfrm>
              <a:off x="8160145" y="3734146"/>
              <a:ext cx="843967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300" b="1" dirty="0">
                  <a:latin typeface="Gill Sans Light"/>
                  <a:cs typeface="Gill Sans Light"/>
                </a:rPr>
                <a:t>n</a:t>
              </a:r>
              <a:endParaRPr lang="en-US" sz="2300" dirty="0" smtClean="0">
                <a:latin typeface="Gill Sans Light"/>
                <a:cs typeface="Gill Sans Light"/>
              </a:endParaRP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486854" y="3566632"/>
            <a:ext cx="8498877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u="sng" dirty="0" err="1" smtClean="0">
                <a:latin typeface="Gill Sans Light"/>
                <a:cs typeface="Gill Sans Light"/>
              </a:rPr>
              <a:t>Thm</a:t>
            </a:r>
            <a:r>
              <a:rPr lang="en-US" sz="2300" u="sng" dirty="0" smtClean="0">
                <a:latin typeface="Gill Sans Light"/>
                <a:cs typeface="Gill Sans Light"/>
              </a:rPr>
              <a:t>:</a:t>
            </a:r>
            <a:endParaRPr lang="el-GR" sz="2300" u="sng" dirty="0" smtClean="0">
              <a:latin typeface="Gill Sans Light"/>
              <a:cs typeface="Gill Sans Light"/>
            </a:endParaRPr>
          </a:p>
          <a:p>
            <a:r>
              <a:rPr lang="en-US" sz="2300" dirty="0" smtClean="0">
                <a:latin typeface="Gill Sans Light"/>
                <a:cs typeface="Gill Sans Light"/>
              </a:rPr>
              <a:t>Sample 					    vertices (with/without replacement)</a:t>
            </a:r>
          </a:p>
          <a:p>
            <a:endParaRPr lang="en-US" sz="2300" dirty="0" smtClean="0">
              <a:latin typeface="Gill Sans Light"/>
              <a:cs typeface="Gill Sans Light"/>
            </a:endParaRPr>
          </a:p>
          <a:p>
            <a:endParaRPr lang="en-US" sz="2000" dirty="0" smtClean="0">
              <a:latin typeface="Gill Sans Light"/>
              <a:cs typeface="Gill Sans Light"/>
            </a:endParaRPr>
          </a:p>
          <a:p>
            <a:endParaRPr lang="en-US" sz="2000" dirty="0" smtClean="0">
              <a:latin typeface="Gill Sans Light"/>
              <a:cs typeface="Gill Sans Light"/>
            </a:endParaRPr>
          </a:p>
          <a:p>
            <a:endParaRPr lang="en-US" sz="2000" dirty="0" smtClean="0">
              <a:latin typeface="Gill Sans Light"/>
              <a:cs typeface="Gill Sans Light"/>
            </a:endParaRPr>
          </a:p>
        </p:txBody>
      </p:sp>
      <p:pic>
        <p:nvPicPr>
          <p:cNvPr id="101" name="Picture 100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3215" y="3889395"/>
            <a:ext cx="1969157" cy="59822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98956" y="931180"/>
            <a:ext cx="3283972" cy="400110"/>
            <a:chOff x="4992452" y="2467671"/>
            <a:chExt cx="3283972" cy="400110"/>
          </a:xfrm>
        </p:grpSpPr>
        <p:sp>
          <p:nvSpPr>
            <p:cNvPr id="107" name="Rectangle 106"/>
            <p:cNvSpPr/>
            <p:nvPr/>
          </p:nvSpPr>
          <p:spPr>
            <a:xfrm>
              <a:off x="4992452" y="2467671"/>
              <a:ext cx="3283972" cy="400110"/>
            </a:xfrm>
            <a:prstGeom prst="rect">
              <a:avLst/>
            </a:prstGeom>
            <a:solidFill>
              <a:srgbClr val="F98F96"/>
            </a:solidFill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latin typeface="Gill Sans Light"/>
                  <a:cs typeface="Gill Sans Light"/>
                </a:rPr>
                <a:t>         = the maximum Degree</a:t>
              </a:r>
              <a:endParaRPr lang="en-US" sz="2000" dirty="0">
                <a:latin typeface="Gill Sans Light"/>
                <a:cs typeface="Gill Sans Light"/>
              </a:endParaRPr>
            </a:p>
          </p:txBody>
        </p:sp>
        <p:pic>
          <p:nvPicPr>
            <p:cNvPr id="103" name="Picture 102" descr="latex-image-1.pdf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90589" y="2504702"/>
              <a:ext cx="456728" cy="307592"/>
            </a:xfrm>
            <a:prstGeom prst="rect">
              <a:avLst/>
            </a:prstGeom>
          </p:spPr>
        </p:pic>
      </p:grpSp>
      <p:pic>
        <p:nvPicPr>
          <p:cNvPr id="104" name="Picture 10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3630" y="5089261"/>
            <a:ext cx="1550592" cy="832726"/>
          </a:xfrm>
          <a:prstGeom prst="rect">
            <a:avLst/>
          </a:prstGeom>
        </p:spPr>
      </p:pic>
      <p:sp>
        <p:nvSpPr>
          <p:cNvPr id="105" name="Rectangle 104"/>
          <p:cNvSpPr/>
          <p:nvPr/>
        </p:nvSpPr>
        <p:spPr>
          <a:xfrm>
            <a:off x="0" y="6261433"/>
            <a:ext cx="9144000" cy="596567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Even if the Graph was a Single Huge Conflict Component!</a:t>
            </a:r>
            <a:endParaRPr lang="en-US" sz="2000" dirty="0">
              <a:latin typeface="Gill Sans Light"/>
              <a:cs typeface="Gill Sans Ligh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6854" y="4575210"/>
            <a:ext cx="6128795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00" dirty="0">
                <a:latin typeface="Gill Sans Light"/>
                <a:cs typeface="Gill Sans Light"/>
              </a:rPr>
              <a:t>Then, the induced sub-graph </a:t>
            </a:r>
            <a:r>
              <a:rPr lang="en-US" sz="2300" dirty="0" smtClean="0">
                <a:latin typeface="Gill Sans Light"/>
                <a:cs typeface="Gill Sans Light"/>
              </a:rPr>
              <a:t>shatters in tiny pieces!</a:t>
            </a:r>
            <a:endParaRPr lang="en-US" sz="2300" dirty="0">
              <a:latin typeface="Gill Sans Light"/>
              <a:cs typeface="Gill Sans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1652" y="5253972"/>
            <a:ext cx="5142115" cy="446276"/>
          </a:xfrm>
          <a:prstGeom prst="rect">
            <a:avLst/>
          </a:prstGeom>
          <a:solidFill>
            <a:srgbClr val="F98F96"/>
          </a:solidFill>
        </p:spPr>
        <p:txBody>
          <a:bodyPr wrap="none">
            <a:spAutoFit/>
          </a:bodyPr>
          <a:lstStyle/>
          <a:p>
            <a:r>
              <a:rPr lang="en-US" sz="2300" dirty="0">
                <a:latin typeface="Gill Sans Light"/>
                <a:cs typeface="Gill Sans Light"/>
              </a:rPr>
              <a:t>The largest connected component has size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973630" y="1486719"/>
            <a:ext cx="961989" cy="1619908"/>
            <a:chOff x="5973630" y="1486719"/>
            <a:chExt cx="961989" cy="1619908"/>
          </a:xfrm>
        </p:grpSpPr>
        <p:sp>
          <p:nvSpPr>
            <p:cNvPr id="109" name="Down Arrow 108"/>
            <p:cNvSpPr/>
            <p:nvPr/>
          </p:nvSpPr>
          <p:spPr>
            <a:xfrm rot="16200000">
              <a:off x="5656792" y="1827800"/>
              <a:ext cx="1619908" cy="937746"/>
            </a:xfrm>
            <a:prstGeom prst="downArrow">
              <a:avLst/>
            </a:prstGeom>
            <a:solidFill>
              <a:srgbClr val="CA275B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16200000"/>
                </a:camera>
                <a:lightRig rig="threePt" dir="t"/>
              </a:scene3d>
            </a:bodyPr>
            <a:lstStyle/>
            <a:p>
              <a:pPr algn="ctr"/>
              <a:endParaRPr lang="en-US" dirty="0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973630" y="2037950"/>
              <a:ext cx="799971" cy="536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7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C.C.</a:t>
              </a:r>
              <a:endParaRPr lang="en-US" sz="17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6992286" y="1444039"/>
            <a:ext cx="2685856" cy="2122593"/>
            <a:chOff x="6318256" y="2057829"/>
            <a:chExt cx="2685856" cy="2122593"/>
          </a:xfrm>
        </p:grpSpPr>
        <p:grpSp>
          <p:nvGrpSpPr>
            <p:cNvPr id="113" name="Group 112"/>
            <p:cNvGrpSpPr/>
            <p:nvPr/>
          </p:nvGrpSpPr>
          <p:grpSpPr>
            <a:xfrm>
              <a:off x="6318256" y="2057829"/>
              <a:ext cx="2000940" cy="2056644"/>
              <a:chOff x="6318256" y="2057829"/>
              <a:chExt cx="2000940" cy="2056644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6385956" y="2415235"/>
                <a:ext cx="1933240" cy="1699238"/>
                <a:chOff x="4143503" y="1979074"/>
                <a:chExt cx="1225048" cy="1091066"/>
              </a:xfrm>
            </p:grpSpPr>
            <p:sp>
              <p:nvSpPr>
                <p:cNvPr id="118" name="Oval 117"/>
                <p:cNvSpPr/>
                <p:nvPr/>
              </p:nvSpPr>
              <p:spPr>
                <a:xfrm>
                  <a:off x="4143503" y="1989015"/>
                  <a:ext cx="142186" cy="143552"/>
                </a:xfrm>
                <a:prstGeom prst="ellipse">
                  <a:avLst/>
                </a:prstGeom>
                <a:solidFill>
                  <a:srgbClr val="373659">
                    <a:alpha val="44000"/>
                  </a:srgbClr>
                </a:solidFill>
                <a:ln w="762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Oval 118"/>
                <p:cNvSpPr/>
                <p:nvPr/>
              </p:nvSpPr>
              <p:spPr>
                <a:xfrm>
                  <a:off x="5084179" y="1979074"/>
                  <a:ext cx="142186" cy="143552"/>
                </a:xfrm>
                <a:prstGeom prst="ellipse">
                  <a:avLst/>
                </a:prstGeom>
                <a:solidFill>
                  <a:srgbClr val="373659">
                    <a:alpha val="44000"/>
                  </a:srgbClr>
                </a:solidFill>
                <a:ln w="762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Oval 119"/>
                <p:cNvSpPr/>
                <p:nvPr/>
              </p:nvSpPr>
              <p:spPr>
                <a:xfrm>
                  <a:off x="4661582" y="2926588"/>
                  <a:ext cx="142186" cy="143552"/>
                </a:xfrm>
                <a:prstGeom prst="ellipse">
                  <a:avLst/>
                </a:prstGeom>
                <a:solidFill>
                  <a:srgbClr val="373659">
                    <a:alpha val="44000"/>
                  </a:srgbClr>
                </a:solidFill>
                <a:ln w="762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Oval 120"/>
                <p:cNvSpPr/>
                <p:nvPr/>
              </p:nvSpPr>
              <p:spPr>
                <a:xfrm>
                  <a:off x="5226365" y="2761126"/>
                  <a:ext cx="142186" cy="143552"/>
                </a:xfrm>
                <a:prstGeom prst="ellipse">
                  <a:avLst/>
                </a:prstGeom>
                <a:solidFill>
                  <a:srgbClr val="373659">
                    <a:alpha val="44000"/>
                  </a:srgbClr>
                </a:solidFill>
                <a:ln w="762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Oval 121"/>
                <p:cNvSpPr/>
                <p:nvPr/>
              </p:nvSpPr>
              <p:spPr>
                <a:xfrm>
                  <a:off x="4635405" y="1979074"/>
                  <a:ext cx="142186" cy="143552"/>
                </a:xfrm>
                <a:prstGeom prst="ellipse">
                  <a:avLst/>
                </a:prstGeom>
                <a:solidFill>
                  <a:srgbClr val="373659">
                    <a:alpha val="44000"/>
                  </a:srgbClr>
                </a:solidFill>
                <a:ln w="76200" cmpd="sng"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3" name="Straight Connector 122"/>
                <p:cNvCxnSpPr>
                  <a:stCxn id="122" idx="2"/>
                  <a:endCxn id="118" idx="6"/>
                </p:cNvCxnSpPr>
                <p:nvPr/>
              </p:nvCxnSpPr>
              <p:spPr>
                <a:xfrm flipH="1">
                  <a:off x="4285689" y="2050850"/>
                  <a:ext cx="349716" cy="994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/>
                <p:cNvCxnSpPr>
                  <a:stCxn id="119" idx="4"/>
                  <a:endCxn id="121" idx="1"/>
                </p:cNvCxnSpPr>
                <p:nvPr/>
              </p:nvCxnSpPr>
              <p:spPr>
                <a:xfrm>
                  <a:off x="5155272" y="2122626"/>
                  <a:ext cx="91916" cy="65952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6" name="TextBox 115"/>
              <p:cNvSpPr txBox="1"/>
              <p:nvPr/>
            </p:nvSpPr>
            <p:spPr>
              <a:xfrm>
                <a:off x="6318256" y="2077253"/>
                <a:ext cx="843967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b="1" dirty="0" smtClean="0">
                    <a:latin typeface="Gill Sans Light"/>
                    <a:cs typeface="Gill Sans Light"/>
                  </a:rPr>
                  <a:t>1</a:t>
                </a:r>
                <a:endParaRPr lang="en-US" sz="2300" dirty="0" smtClean="0">
                  <a:latin typeface="Gill Sans Light"/>
                  <a:cs typeface="Gill Sans Light"/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7163778" y="2057829"/>
                <a:ext cx="843967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00" b="1" dirty="0" smtClean="0">
                    <a:latin typeface="Gill Sans Light"/>
                    <a:cs typeface="Gill Sans Light"/>
                  </a:rPr>
                  <a:t>2</a:t>
                </a:r>
                <a:endParaRPr lang="en-US" sz="2300" dirty="0" smtClean="0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114" name="TextBox 113"/>
            <p:cNvSpPr txBox="1"/>
            <p:nvPr/>
          </p:nvSpPr>
          <p:spPr>
            <a:xfrm>
              <a:off x="8160145" y="3734146"/>
              <a:ext cx="843967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300" b="1" dirty="0">
                  <a:latin typeface="Gill Sans Light"/>
                  <a:cs typeface="Gill Sans Light"/>
                </a:rPr>
                <a:t>n</a:t>
              </a:r>
              <a:endParaRPr lang="en-US" sz="2300" dirty="0" smtClean="0">
                <a:latin typeface="Gill Sans Light"/>
                <a:cs typeface="Gill Sans Light"/>
              </a:endParaRPr>
            </a:p>
          </p:txBody>
        </p:sp>
      </p:grpSp>
      <p:sp>
        <p:nvSpPr>
          <p:cNvPr id="128" name="Freeform 127"/>
          <p:cNvSpPr/>
          <p:nvPr/>
        </p:nvSpPr>
        <p:spPr>
          <a:xfrm rot="10800000">
            <a:off x="8435440" y="1680565"/>
            <a:ext cx="732528" cy="1941209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6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08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126" grpId="0" animBg="1"/>
      <p:bldP spid="100" grpId="0"/>
      <p:bldP spid="105" grpId="0" animBg="1"/>
      <p:bldP spid="4" grpId="0"/>
      <p:bldP spid="5" grpId="0" animBg="1"/>
      <p:bldP spid="1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Motivating Applications</a:t>
            </a:r>
          </a:p>
        </p:txBody>
      </p:sp>
    </p:spTree>
    <p:extLst>
      <p:ext uri="{BB962C8B-B14F-4D97-AF65-F5344CB8AC3E}">
        <p14:creationId xmlns:p14="http://schemas.microsoft.com/office/powerpoint/2010/main" val="1153051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66885" y="666077"/>
            <a:ext cx="6546921" cy="19319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Freeform 169"/>
          <p:cNvSpPr/>
          <p:nvPr/>
        </p:nvSpPr>
        <p:spPr>
          <a:xfrm>
            <a:off x="6571055" y="1973869"/>
            <a:ext cx="418258" cy="392829"/>
          </a:xfrm>
          <a:custGeom>
            <a:avLst/>
            <a:gdLst>
              <a:gd name="connsiteX0" fmla="*/ 10893 w 484691"/>
              <a:gd name="connsiteY0" fmla="*/ 199456 h 536235"/>
              <a:gd name="connsiteX1" fmla="*/ 249001 w 484691"/>
              <a:gd name="connsiteY1" fmla="*/ 1009 h 536235"/>
              <a:gd name="connsiteX2" fmla="*/ 460652 w 484691"/>
              <a:gd name="connsiteY2" fmla="*/ 133307 h 536235"/>
              <a:gd name="connsiteX3" fmla="*/ 460652 w 484691"/>
              <a:gd name="connsiteY3" fmla="*/ 371444 h 536235"/>
              <a:gd name="connsiteX4" fmla="*/ 288686 w 484691"/>
              <a:gd name="connsiteY4" fmla="*/ 530202 h 536235"/>
              <a:gd name="connsiteX5" fmla="*/ 143175 w 484691"/>
              <a:gd name="connsiteY5" fmla="*/ 477282 h 536235"/>
              <a:gd name="connsiteX6" fmla="*/ 50578 w 484691"/>
              <a:gd name="connsiteY6" fmla="*/ 239146 h 536235"/>
              <a:gd name="connsiteX7" fmla="*/ 10893 w 484691"/>
              <a:gd name="connsiteY7" fmla="*/ 199456 h 536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4691" h="536235">
                <a:moveTo>
                  <a:pt x="10893" y="199456"/>
                </a:moveTo>
                <a:cubicBezTo>
                  <a:pt x="43963" y="159767"/>
                  <a:pt x="174041" y="12034"/>
                  <a:pt x="249001" y="1009"/>
                </a:cubicBezTo>
                <a:cubicBezTo>
                  <a:pt x="323961" y="-10016"/>
                  <a:pt x="425377" y="71568"/>
                  <a:pt x="460652" y="133307"/>
                </a:cubicBezTo>
                <a:cubicBezTo>
                  <a:pt x="495927" y="195046"/>
                  <a:pt x="489313" y="305295"/>
                  <a:pt x="460652" y="371444"/>
                </a:cubicBezTo>
                <a:cubicBezTo>
                  <a:pt x="431991" y="437593"/>
                  <a:pt x="341599" y="512562"/>
                  <a:pt x="288686" y="530202"/>
                </a:cubicBezTo>
                <a:cubicBezTo>
                  <a:pt x="235773" y="547842"/>
                  <a:pt x="182860" y="525791"/>
                  <a:pt x="143175" y="477282"/>
                </a:cubicBezTo>
                <a:cubicBezTo>
                  <a:pt x="103490" y="428773"/>
                  <a:pt x="72625" y="289860"/>
                  <a:pt x="50578" y="239146"/>
                </a:cubicBezTo>
                <a:cubicBezTo>
                  <a:pt x="28531" y="188432"/>
                  <a:pt x="-22177" y="239145"/>
                  <a:pt x="10893" y="199456"/>
                </a:cubicBezTo>
                <a:close/>
              </a:path>
            </a:pathLst>
          </a:custGeom>
          <a:solidFill>
            <a:srgbClr val="5266FF">
              <a:alpha val="17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eform 168"/>
          <p:cNvSpPr/>
          <p:nvPr/>
        </p:nvSpPr>
        <p:spPr>
          <a:xfrm rot="10800000">
            <a:off x="7019314" y="1332376"/>
            <a:ext cx="518983" cy="998827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6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398607" y="1455541"/>
            <a:ext cx="1254851" cy="854684"/>
            <a:chOff x="4038499" y="1979074"/>
            <a:chExt cx="1330052" cy="1091066"/>
          </a:xfrm>
        </p:grpSpPr>
        <p:sp>
          <p:nvSpPr>
            <p:cNvPr id="30" name="Oval 29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038499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309881" y="2452100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895289" y="2455063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30" idx="4"/>
              <a:endCxn id="33" idx="0"/>
            </p:cNvCxnSpPr>
            <p:nvPr/>
          </p:nvCxnSpPr>
          <p:spPr>
            <a:xfrm flipH="1">
              <a:off x="4109592" y="2132567"/>
              <a:ext cx="105004" cy="628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4" idx="2"/>
              <a:endCxn id="30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44" idx="3"/>
              <a:endCxn id="34" idx="0"/>
            </p:cNvCxnSpPr>
            <p:nvPr/>
          </p:nvCxnSpPr>
          <p:spPr>
            <a:xfrm flipH="1">
              <a:off x="4380974" y="2101603"/>
              <a:ext cx="275254" cy="350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8" idx="1"/>
              <a:endCxn id="34" idx="5"/>
            </p:cNvCxnSpPr>
            <p:nvPr/>
          </p:nvCxnSpPr>
          <p:spPr>
            <a:xfrm flipH="1" flipV="1">
              <a:off x="4431244" y="2574629"/>
              <a:ext cx="251161" cy="3729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8" idx="7"/>
              <a:endCxn id="39" idx="3"/>
            </p:cNvCxnSpPr>
            <p:nvPr/>
          </p:nvCxnSpPr>
          <p:spPr>
            <a:xfrm flipV="1">
              <a:off x="4782945" y="2577592"/>
              <a:ext cx="133167" cy="3700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44" idx="4"/>
              <a:endCxn id="39" idx="1"/>
            </p:cNvCxnSpPr>
            <p:nvPr/>
          </p:nvCxnSpPr>
          <p:spPr>
            <a:xfrm>
              <a:off x="4706498" y="2122626"/>
              <a:ext cx="209614" cy="3534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32" idx="4"/>
              <a:endCxn id="42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39" idx="6"/>
              <a:endCxn id="32" idx="3"/>
            </p:cNvCxnSpPr>
            <p:nvPr/>
          </p:nvCxnSpPr>
          <p:spPr>
            <a:xfrm flipV="1">
              <a:off x="5037475" y="2101603"/>
              <a:ext cx="67527" cy="425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34" idx="5"/>
              <a:endCxn id="42" idx="2"/>
            </p:cNvCxnSpPr>
            <p:nvPr/>
          </p:nvCxnSpPr>
          <p:spPr>
            <a:xfrm>
              <a:off x="4431244" y="2574629"/>
              <a:ext cx="795121" cy="2582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33" idx="7"/>
              <a:endCxn id="39" idx="3"/>
            </p:cNvCxnSpPr>
            <p:nvPr/>
          </p:nvCxnSpPr>
          <p:spPr>
            <a:xfrm flipV="1">
              <a:off x="4159862" y="2577592"/>
              <a:ext cx="756250" cy="2045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30" idx="5"/>
              <a:endCxn id="39" idx="1"/>
            </p:cNvCxnSpPr>
            <p:nvPr/>
          </p:nvCxnSpPr>
          <p:spPr>
            <a:xfrm>
              <a:off x="4264866" y="2111544"/>
              <a:ext cx="651246" cy="3645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813" y="1298492"/>
            <a:ext cx="108103" cy="106828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765" y="1282782"/>
            <a:ext cx="108103" cy="106828"/>
          </a:xfrm>
          <a:prstGeom prst="rect">
            <a:avLst/>
          </a:prstGeom>
        </p:spPr>
      </p:pic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8957" y="2245597"/>
            <a:ext cx="123014" cy="106828"/>
          </a:xfrm>
          <a:prstGeom prst="rect">
            <a:avLst/>
          </a:prstGeom>
        </p:spPr>
      </p:pic>
      <p:sp>
        <p:nvSpPr>
          <p:cNvPr id="71" name="Down Arrow 70"/>
          <p:cNvSpPr/>
          <p:nvPr/>
        </p:nvSpPr>
        <p:spPr>
          <a:xfrm rot="16200000">
            <a:off x="2698067" y="1453686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9616" y="1009615"/>
            <a:ext cx="1260502" cy="176044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3690338" y="1428051"/>
            <a:ext cx="1155784" cy="854684"/>
            <a:chOff x="4143503" y="1979074"/>
            <a:chExt cx="1225048" cy="1091066"/>
          </a:xfrm>
        </p:grpSpPr>
        <p:sp>
          <p:nvSpPr>
            <p:cNvPr id="73" name="Oval 72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Connector 82"/>
            <p:cNvCxnSpPr>
              <a:stCxn id="81" idx="2"/>
              <a:endCxn id="73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4" idx="4"/>
              <a:endCxn id="80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3" name="Picture 92" descr="latex-image-1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477" y="1271001"/>
            <a:ext cx="108103" cy="106828"/>
          </a:xfrm>
          <a:prstGeom prst="rect">
            <a:avLst/>
          </a:prstGeom>
        </p:spPr>
      </p:pic>
      <p:pic>
        <p:nvPicPr>
          <p:cNvPr id="94" name="Picture 93" descr="latex-image-1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4428" y="1255292"/>
            <a:ext cx="108103" cy="106828"/>
          </a:xfrm>
          <a:prstGeom prst="rect">
            <a:avLst/>
          </a:prstGeom>
        </p:spPr>
      </p:pic>
      <p:pic>
        <p:nvPicPr>
          <p:cNvPr id="95" name="Picture 94" descr="latex-image-1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621" y="2218107"/>
            <a:ext cx="123014" cy="106828"/>
          </a:xfrm>
          <a:prstGeom prst="rect">
            <a:avLst/>
          </a:prstGeom>
        </p:spPr>
      </p:pic>
      <p:sp>
        <p:nvSpPr>
          <p:cNvPr id="128" name="Freeform 127"/>
          <p:cNvSpPr/>
          <p:nvPr/>
        </p:nvSpPr>
        <p:spPr>
          <a:xfrm rot="15705280">
            <a:off x="6299795" y="702823"/>
            <a:ext cx="595288" cy="1211862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0000"/>
            </a:srgbClr>
          </a:solidFill>
          <a:ln>
            <a:solidFill>
              <a:srgbClr val="000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Down Arrow 156"/>
          <p:cNvSpPr/>
          <p:nvPr/>
        </p:nvSpPr>
        <p:spPr>
          <a:xfrm rot="16200000">
            <a:off x="4936818" y="1424311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sp>
        <p:nvSpPr>
          <p:cNvPr id="159" name="Oval 158"/>
          <p:cNvSpPr/>
          <p:nvPr/>
        </p:nvSpPr>
        <p:spPr>
          <a:xfrm>
            <a:off x="6207991" y="1382473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70954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6696778" y="2116919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7229628" y="1987305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66720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Connector 163"/>
          <p:cNvCxnSpPr>
            <a:stCxn id="163" idx="2"/>
            <a:endCxn id="159" idx="6"/>
          </p:cNvCxnSpPr>
          <p:nvPr/>
        </p:nvCxnSpPr>
        <p:spPr>
          <a:xfrm flipH="1">
            <a:off x="6342138" y="1430912"/>
            <a:ext cx="329943" cy="77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0" idx="4"/>
            <a:endCxn id="162" idx="1"/>
          </p:cNvCxnSpPr>
          <p:nvPr/>
        </p:nvCxnSpPr>
        <p:spPr>
          <a:xfrm>
            <a:off x="7162555" y="1487137"/>
            <a:ext cx="86719" cy="516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latex-image-1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0130" y="1217636"/>
            <a:ext cx="108103" cy="106828"/>
          </a:xfrm>
          <a:prstGeom prst="rect">
            <a:avLst/>
          </a:prstGeom>
        </p:spPr>
      </p:pic>
      <p:pic>
        <p:nvPicPr>
          <p:cNvPr id="167" name="Picture 166" descr="latex-image-1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2082" y="1201927"/>
            <a:ext cx="108103" cy="106828"/>
          </a:xfrm>
          <a:prstGeom prst="rect">
            <a:avLst/>
          </a:prstGeom>
        </p:spPr>
      </p:pic>
      <p:pic>
        <p:nvPicPr>
          <p:cNvPr id="168" name="Picture 167" descr="latex-image-1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9274" y="2164742"/>
            <a:ext cx="123014" cy="106828"/>
          </a:xfrm>
          <a:prstGeom prst="rect">
            <a:avLst/>
          </a:prstGeom>
        </p:spPr>
      </p:pic>
      <p:sp>
        <p:nvSpPr>
          <p:cNvPr id="173" name="TextBox 172"/>
          <p:cNvSpPr txBox="1"/>
          <p:nvPr/>
        </p:nvSpPr>
        <p:spPr>
          <a:xfrm>
            <a:off x="2460622" y="666077"/>
            <a:ext cx="395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Sample Batch + Connected Components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2824253" y="1595449"/>
            <a:ext cx="77950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sample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5139333" y="1559311"/>
            <a:ext cx="58087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C.C.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26960" y="1363623"/>
            <a:ext cx="88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121727" y="2750507"/>
            <a:ext cx="3093114" cy="707886"/>
            <a:chOff x="1121727" y="2750507"/>
            <a:chExt cx="3093114" cy="707886"/>
          </a:xfrm>
        </p:grpSpPr>
        <p:sp>
          <p:nvSpPr>
            <p:cNvPr id="135" name="TextBox 134"/>
            <p:cNvSpPr txBox="1"/>
            <p:nvPr/>
          </p:nvSpPr>
          <p:spPr>
            <a:xfrm>
              <a:off x="1121727" y="2750507"/>
              <a:ext cx="309311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ill Sans Light"/>
                  <a:cs typeface="Gill Sans Light"/>
                </a:rPr>
                <a:t>Sample               data points</a:t>
              </a:r>
            </a:p>
            <a:p>
              <a:pPr marL="342900" indent="-342900">
                <a:buFontTx/>
                <a:buChar char="-"/>
              </a:pPr>
              <a:endParaRPr lang="en-US" sz="2000" dirty="0" smtClean="0">
                <a:latin typeface="Gill Sans Light"/>
                <a:cs typeface="Gill Sans Light"/>
              </a:endParaRPr>
            </a:p>
          </p:txBody>
        </p:sp>
        <p:pic>
          <p:nvPicPr>
            <p:cNvPr id="59" name="Picture 58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8727" y="2768025"/>
              <a:ext cx="791189" cy="470437"/>
            </a:xfrm>
            <a:prstGeom prst="rect">
              <a:avLst/>
            </a:prstGeom>
          </p:spPr>
        </p:pic>
      </p:grpSp>
      <p:sp>
        <p:nvSpPr>
          <p:cNvPr id="75" name="TextBox 74"/>
          <p:cNvSpPr txBox="1"/>
          <p:nvPr/>
        </p:nvSpPr>
        <p:spPr>
          <a:xfrm>
            <a:off x="1121727" y="4269538"/>
            <a:ext cx="5368815" cy="369332"/>
          </a:xfrm>
          <a:prstGeom prst="rect">
            <a:avLst/>
          </a:prstGeom>
          <a:solidFill>
            <a:srgbClr val="F98F96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Max Conn. Comp = </a:t>
            </a:r>
            <a:r>
              <a:rPr lang="en-US" dirty="0" err="1" smtClean="0">
                <a:latin typeface="Gill Sans Light"/>
                <a:cs typeface="Gill Sans Light"/>
              </a:rPr>
              <a:t>logn</a:t>
            </a:r>
            <a:r>
              <a:rPr lang="en-US" dirty="0" smtClean="0">
                <a:latin typeface="Gill Sans Light"/>
                <a:cs typeface="Gill Sans Light"/>
              </a:rPr>
              <a:t>   =&gt; B / </a:t>
            </a:r>
            <a:r>
              <a:rPr lang="en-US" dirty="0" err="1" smtClean="0">
                <a:latin typeface="Gill Sans Light"/>
                <a:cs typeface="Gill Sans Light"/>
              </a:rPr>
              <a:t>logn</a:t>
            </a:r>
            <a:r>
              <a:rPr lang="en-US" dirty="0" smtClean="0">
                <a:latin typeface="Gill Sans Light"/>
                <a:cs typeface="Gill Sans Light"/>
              </a:rPr>
              <a:t> tiny components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947077" y="4858994"/>
            <a:ext cx="2732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Yay! Good for parallelization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121727" y="3763622"/>
            <a:ext cx="3312851" cy="369332"/>
          </a:xfrm>
          <a:prstGeom prst="rect">
            <a:avLst/>
          </a:prstGeom>
          <a:solidFill>
            <a:srgbClr val="F98F96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NOTE: No conflicts </a:t>
            </a:r>
            <a:r>
              <a:rPr lang="en-US" b="1" dirty="0" smtClean="0">
                <a:latin typeface="Gill Sans Light"/>
                <a:cs typeface="Gill Sans Light"/>
              </a:rPr>
              <a:t>across</a:t>
            </a:r>
            <a:r>
              <a:rPr lang="en-US" dirty="0" smtClean="0">
                <a:latin typeface="Gill Sans Light"/>
                <a:cs typeface="Gill Sans Light"/>
              </a:rPr>
              <a:t> groups!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121727" y="3312537"/>
            <a:ext cx="2903597" cy="369332"/>
          </a:xfrm>
          <a:prstGeom prst="rect">
            <a:avLst/>
          </a:prstGeom>
          <a:solidFill>
            <a:srgbClr val="F98F96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Compute Conn. Components</a:t>
            </a:r>
          </a:p>
        </p:txBody>
      </p:sp>
      <p:sp>
        <p:nvSpPr>
          <p:cNvPr id="82" name="Rectangle 81"/>
          <p:cNvSpPr/>
          <p:nvPr/>
        </p:nvSpPr>
        <p:spPr>
          <a:xfrm>
            <a:off x="5828" y="6192928"/>
            <a:ext cx="9144000" cy="596567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No conflicts across groups = we can run Stochastic Updates on each of them in parallel!</a:t>
            </a:r>
            <a:endParaRPr lang="en-US" sz="2000" dirty="0">
              <a:latin typeface="Gill Sans Light"/>
              <a:cs typeface="Gill Sans Light"/>
            </a:endParaRPr>
          </a:p>
        </p:txBody>
      </p:sp>
      <p:pic>
        <p:nvPicPr>
          <p:cNvPr id="84" name="Picture 8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4440" y="27203"/>
            <a:ext cx="2215120" cy="59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76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/>
      <p:bldP spid="77" grpId="0" animBg="1"/>
      <p:bldP spid="79" grpId="0" animBg="1"/>
      <p:bldP spid="8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66885" y="666077"/>
            <a:ext cx="6546921" cy="19319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/>
          <p:cNvSpPr txBox="1"/>
          <p:nvPr/>
        </p:nvSpPr>
        <p:spPr>
          <a:xfrm>
            <a:off x="3888728" y="3044754"/>
            <a:ext cx="109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Allocation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0" name="Freeform 169"/>
          <p:cNvSpPr/>
          <p:nvPr/>
        </p:nvSpPr>
        <p:spPr>
          <a:xfrm>
            <a:off x="6571055" y="1973869"/>
            <a:ext cx="418258" cy="392829"/>
          </a:xfrm>
          <a:custGeom>
            <a:avLst/>
            <a:gdLst>
              <a:gd name="connsiteX0" fmla="*/ 10893 w 484691"/>
              <a:gd name="connsiteY0" fmla="*/ 199456 h 536235"/>
              <a:gd name="connsiteX1" fmla="*/ 249001 w 484691"/>
              <a:gd name="connsiteY1" fmla="*/ 1009 h 536235"/>
              <a:gd name="connsiteX2" fmla="*/ 460652 w 484691"/>
              <a:gd name="connsiteY2" fmla="*/ 133307 h 536235"/>
              <a:gd name="connsiteX3" fmla="*/ 460652 w 484691"/>
              <a:gd name="connsiteY3" fmla="*/ 371444 h 536235"/>
              <a:gd name="connsiteX4" fmla="*/ 288686 w 484691"/>
              <a:gd name="connsiteY4" fmla="*/ 530202 h 536235"/>
              <a:gd name="connsiteX5" fmla="*/ 143175 w 484691"/>
              <a:gd name="connsiteY5" fmla="*/ 477282 h 536235"/>
              <a:gd name="connsiteX6" fmla="*/ 50578 w 484691"/>
              <a:gd name="connsiteY6" fmla="*/ 239146 h 536235"/>
              <a:gd name="connsiteX7" fmla="*/ 10893 w 484691"/>
              <a:gd name="connsiteY7" fmla="*/ 199456 h 536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4691" h="536235">
                <a:moveTo>
                  <a:pt x="10893" y="199456"/>
                </a:moveTo>
                <a:cubicBezTo>
                  <a:pt x="43963" y="159767"/>
                  <a:pt x="174041" y="12034"/>
                  <a:pt x="249001" y="1009"/>
                </a:cubicBezTo>
                <a:cubicBezTo>
                  <a:pt x="323961" y="-10016"/>
                  <a:pt x="425377" y="71568"/>
                  <a:pt x="460652" y="133307"/>
                </a:cubicBezTo>
                <a:cubicBezTo>
                  <a:pt x="495927" y="195046"/>
                  <a:pt x="489313" y="305295"/>
                  <a:pt x="460652" y="371444"/>
                </a:cubicBezTo>
                <a:cubicBezTo>
                  <a:pt x="431991" y="437593"/>
                  <a:pt x="341599" y="512562"/>
                  <a:pt x="288686" y="530202"/>
                </a:cubicBezTo>
                <a:cubicBezTo>
                  <a:pt x="235773" y="547842"/>
                  <a:pt x="182860" y="525791"/>
                  <a:pt x="143175" y="477282"/>
                </a:cubicBezTo>
                <a:cubicBezTo>
                  <a:pt x="103490" y="428773"/>
                  <a:pt x="72625" y="289860"/>
                  <a:pt x="50578" y="239146"/>
                </a:cubicBezTo>
                <a:cubicBezTo>
                  <a:pt x="28531" y="188432"/>
                  <a:pt x="-22177" y="239145"/>
                  <a:pt x="10893" y="199456"/>
                </a:cubicBezTo>
                <a:close/>
              </a:path>
            </a:pathLst>
          </a:custGeom>
          <a:solidFill>
            <a:srgbClr val="5266FF">
              <a:alpha val="17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eform 168"/>
          <p:cNvSpPr/>
          <p:nvPr/>
        </p:nvSpPr>
        <p:spPr>
          <a:xfrm rot="10800000">
            <a:off x="7019314" y="1332376"/>
            <a:ext cx="518983" cy="998827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6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398607" y="1455541"/>
            <a:ext cx="1254851" cy="854684"/>
            <a:chOff x="4038499" y="1979074"/>
            <a:chExt cx="1330052" cy="1091066"/>
          </a:xfrm>
        </p:grpSpPr>
        <p:sp>
          <p:nvSpPr>
            <p:cNvPr id="30" name="Oval 29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038499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309881" y="2452100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895289" y="2455063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30" idx="4"/>
              <a:endCxn id="33" idx="0"/>
            </p:cNvCxnSpPr>
            <p:nvPr/>
          </p:nvCxnSpPr>
          <p:spPr>
            <a:xfrm flipH="1">
              <a:off x="4109592" y="2132567"/>
              <a:ext cx="105004" cy="628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4" idx="2"/>
              <a:endCxn id="30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44" idx="3"/>
              <a:endCxn id="34" idx="0"/>
            </p:cNvCxnSpPr>
            <p:nvPr/>
          </p:nvCxnSpPr>
          <p:spPr>
            <a:xfrm flipH="1">
              <a:off x="4380974" y="2101603"/>
              <a:ext cx="275254" cy="350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8" idx="1"/>
              <a:endCxn id="34" idx="5"/>
            </p:cNvCxnSpPr>
            <p:nvPr/>
          </p:nvCxnSpPr>
          <p:spPr>
            <a:xfrm flipH="1" flipV="1">
              <a:off x="4431244" y="2574629"/>
              <a:ext cx="251161" cy="3729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8" idx="7"/>
              <a:endCxn id="39" idx="3"/>
            </p:cNvCxnSpPr>
            <p:nvPr/>
          </p:nvCxnSpPr>
          <p:spPr>
            <a:xfrm flipV="1">
              <a:off x="4782945" y="2577592"/>
              <a:ext cx="133167" cy="3700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44" idx="4"/>
              <a:endCxn id="39" idx="1"/>
            </p:cNvCxnSpPr>
            <p:nvPr/>
          </p:nvCxnSpPr>
          <p:spPr>
            <a:xfrm>
              <a:off x="4706498" y="2122626"/>
              <a:ext cx="209614" cy="3534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32" idx="4"/>
              <a:endCxn id="42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39" idx="6"/>
              <a:endCxn id="32" idx="3"/>
            </p:cNvCxnSpPr>
            <p:nvPr/>
          </p:nvCxnSpPr>
          <p:spPr>
            <a:xfrm flipV="1">
              <a:off x="5037475" y="2101603"/>
              <a:ext cx="67527" cy="425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34" idx="5"/>
              <a:endCxn id="42" idx="2"/>
            </p:cNvCxnSpPr>
            <p:nvPr/>
          </p:nvCxnSpPr>
          <p:spPr>
            <a:xfrm>
              <a:off x="4431244" y="2574629"/>
              <a:ext cx="795121" cy="2582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33" idx="7"/>
              <a:endCxn id="39" idx="3"/>
            </p:cNvCxnSpPr>
            <p:nvPr/>
          </p:nvCxnSpPr>
          <p:spPr>
            <a:xfrm flipV="1">
              <a:off x="4159862" y="2577592"/>
              <a:ext cx="756250" cy="2045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30" idx="5"/>
              <a:endCxn id="39" idx="1"/>
            </p:cNvCxnSpPr>
            <p:nvPr/>
          </p:nvCxnSpPr>
          <p:spPr>
            <a:xfrm>
              <a:off x="4264866" y="2111544"/>
              <a:ext cx="651246" cy="3645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813" y="1298492"/>
            <a:ext cx="108103" cy="106828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765" y="1282782"/>
            <a:ext cx="108103" cy="106828"/>
          </a:xfrm>
          <a:prstGeom prst="rect">
            <a:avLst/>
          </a:prstGeom>
        </p:spPr>
      </p:pic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8957" y="2245597"/>
            <a:ext cx="123014" cy="106828"/>
          </a:xfrm>
          <a:prstGeom prst="rect">
            <a:avLst/>
          </a:prstGeom>
        </p:spPr>
      </p:pic>
      <p:sp>
        <p:nvSpPr>
          <p:cNvPr id="71" name="Down Arrow 70"/>
          <p:cNvSpPr/>
          <p:nvPr/>
        </p:nvSpPr>
        <p:spPr>
          <a:xfrm rot="16200000">
            <a:off x="2698067" y="1453686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9616" y="1009615"/>
            <a:ext cx="1260502" cy="176044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3690338" y="1428051"/>
            <a:ext cx="1155784" cy="854684"/>
            <a:chOff x="4143503" y="1979074"/>
            <a:chExt cx="1225048" cy="1091066"/>
          </a:xfrm>
        </p:grpSpPr>
        <p:sp>
          <p:nvSpPr>
            <p:cNvPr id="73" name="Oval 72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Connector 82"/>
            <p:cNvCxnSpPr>
              <a:stCxn id="81" idx="2"/>
              <a:endCxn id="73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4" idx="4"/>
              <a:endCxn id="80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3" name="Picture 92" descr="latex-image-1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477" y="1271001"/>
            <a:ext cx="108103" cy="106828"/>
          </a:xfrm>
          <a:prstGeom prst="rect">
            <a:avLst/>
          </a:prstGeom>
        </p:spPr>
      </p:pic>
      <p:pic>
        <p:nvPicPr>
          <p:cNvPr id="94" name="Picture 93" descr="latex-image-1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4428" y="1255292"/>
            <a:ext cx="108103" cy="106828"/>
          </a:xfrm>
          <a:prstGeom prst="rect">
            <a:avLst/>
          </a:prstGeom>
        </p:spPr>
      </p:pic>
      <p:pic>
        <p:nvPicPr>
          <p:cNvPr id="95" name="Picture 94" descr="latex-image-1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621" y="2218107"/>
            <a:ext cx="123014" cy="106828"/>
          </a:xfrm>
          <a:prstGeom prst="rect">
            <a:avLst/>
          </a:prstGeom>
        </p:spPr>
      </p:pic>
      <p:sp>
        <p:nvSpPr>
          <p:cNvPr id="128" name="Freeform 127"/>
          <p:cNvSpPr/>
          <p:nvPr/>
        </p:nvSpPr>
        <p:spPr>
          <a:xfrm rot="15705280">
            <a:off x="6299795" y="702823"/>
            <a:ext cx="595288" cy="1211862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0000"/>
            </a:srgbClr>
          </a:solidFill>
          <a:ln>
            <a:solidFill>
              <a:srgbClr val="000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Down Arrow 156"/>
          <p:cNvSpPr/>
          <p:nvPr/>
        </p:nvSpPr>
        <p:spPr>
          <a:xfrm rot="16200000">
            <a:off x="4936818" y="1424311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sp>
        <p:nvSpPr>
          <p:cNvPr id="159" name="Oval 158"/>
          <p:cNvSpPr/>
          <p:nvPr/>
        </p:nvSpPr>
        <p:spPr>
          <a:xfrm>
            <a:off x="6207991" y="1382473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70954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6696778" y="2116919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7229628" y="1987305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66720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Connector 163"/>
          <p:cNvCxnSpPr>
            <a:stCxn id="163" idx="2"/>
            <a:endCxn id="159" idx="6"/>
          </p:cNvCxnSpPr>
          <p:nvPr/>
        </p:nvCxnSpPr>
        <p:spPr>
          <a:xfrm flipH="1">
            <a:off x="6342138" y="1430912"/>
            <a:ext cx="329943" cy="77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0" idx="4"/>
            <a:endCxn id="162" idx="1"/>
          </p:cNvCxnSpPr>
          <p:nvPr/>
        </p:nvCxnSpPr>
        <p:spPr>
          <a:xfrm>
            <a:off x="7162555" y="1487137"/>
            <a:ext cx="86719" cy="516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latex-image-1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0130" y="1217636"/>
            <a:ext cx="108103" cy="106828"/>
          </a:xfrm>
          <a:prstGeom prst="rect">
            <a:avLst/>
          </a:prstGeom>
        </p:spPr>
      </p:pic>
      <p:pic>
        <p:nvPicPr>
          <p:cNvPr id="167" name="Picture 166" descr="latex-image-1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2082" y="1201927"/>
            <a:ext cx="108103" cy="106828"/>
          </a:xfrm>
          <a:prstGeom prst="rect">
            <a:avLst/>
          </a:prstGeom>
        </p:spPr>
      </p:pic>
      <p:pic>
        <p:nvPicPr>
          <p:cNvPr id="168" name="Picture 167" descr="latex-image-1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9274" y="2164742"/>
            <a:ext cx="123014" cy="106828"/>
          </a:xfrm>
          <a:prstGeom prst="rect">
            <a:avLst/>
          </a:prstGeom>
        </p:spPr>
      </p:pic>
      <p:sp>
        <p:nvSpPr>
          <p:cNvPr id="172" name="Rectangle 171"/>
          <p:cNvSpPr/>
          <p:nvPr/>
        </p:nvSpPr>
        <p:spPr>
          <a:xfrm>
            <a:off x="1166885" y="2952076"/>
            <a:ext cx="6546921" cy="1494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extBox 172"/>
          <p:cNvSpPr txBox="1"/>
          <p:nvPr/>
        </p:nvSpPr>
        <p:spPr>
          <a:xfrm>
            <a:off x="2460622" y="666077"/>
            <a:ext cx="395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Sample Batch + Connected Components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4" name="Down Arrow 173"/>
          <p:cNvSpPr/>
          <p:nvPr/>
        </p:nvSpPr>
        <p:spPr>
          <a:xfrm>
            <a:off x="3905806" y="2598033"/>
            <a:ext cx="1069080" cy="354043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Left Bracket 21"/>
          <p:cNvSpPr/>
          <p:nvPr/>
        </p:nvSpPr>
        <p:spPr>
          <a:xfrm rot="16200000">
            <a:off x="1582378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Left Bracket 174"/>
          <p:cNvSpPr/>
          <p:nvPr/>
        </p:nvSpPr>
        <p:spPr>
          <a:xfrm rot="16200000">
            <a:off x="3028537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Left Bracket 175"/>
          <p:cNvSpPr/>
          <p:nvPr/>
        </p:nvSpPr>
        <p:spPr>
          <a:xfrm rot="16200000">
            <a:off x="6358317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TextBox 176"/>
          <p:cNvSpPr txBox="1"/>
          <p:nvPr/>
        </p:nvSpPr>
        <p:spPr>
          <a:xfrm>
            <a:off x="1567131" y="4058138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2981224" y="4058138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6309877" y="4058138"/>
            <a:ext cx="83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p</a:t>
            </a:r>
            <a:endParaRPr lang="en-US" dirty="0">
              <a:latin typeface="Gill Sans Light"/>
              <a:cs typeface="Gill Sans Light"/>
            </a:endParaRPr>
          </a:p>
        </p:txBody>
      </p:sp>
      <p:cxnSp>
        <p:nvCxnSpPr>
          <p:cNvPr id="143" name="Straight Connector 142"/>
          <p:cNvCxnSpPr/>
          <p:nvPr/>
        </p:nvCxnSpPr>
        <p:spPr>
          <a:xfrm flipH="1">
            <a:off x="4711975" y="3787952"/>
            <a:ext cx="668523" cy="0"/>
          </a:xfrm>
          <a:prstGeom prst="line">
            <a:avLst/>
          </a:prstGeom>
          <a:solidFill>
            <a:schemeClr val="tx1"/>
          </a:solidFill>
          <a:ln w="571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3" name="TextBox 212"/>
          <p:cNvSpPr txBox="1"/>
          <p:nvPr/>
        </p:nvSpPr>
        <p:spPr>
          <a:xfrm>
            <a:off x="2824253" y="1595449"/>
            <a:ext cx="77950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sample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5139333" y="1559311"/>
            <a:ext cx="58087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C.C.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126960" y="1363623"/>
            <a:ext cx="88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102953" y="3342149"/>
            <a:ext cx="93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1I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463155" y="4578706"/>
            <a:ext cx="3700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Cores &lt; Batch size / </a:t>
            </a:r>
            <a:r>
              <a:rPr lang="en-US" dirty="0" err="1" smtClean="0">
                <a:latin typeface="Gill Sans Light"/>
                <a:cs typeface="Gill Sans Light"/>
              </a:rPr>
              <a:t>logn</a:t>
            </a:r>
            <a:r>
              <a:rPr lang="en-US" dirty="0">
                <a:latin typeface="Gill Sans Light"/>
                <a:cs typeface="Gill Sans Light"/>
              </a:rPr>
              <a:t> = n/(</a:t>
            </a:r>
            <a:r>
              <a:rPr lang="el-GR" dirty="0">
                <a:latin typeface="Gill Sans Light"/>
                <a:cs typeface="Gill Sans Light"/>
              </a:rPr>
              <a:t>Δ</a:t>
            </a:r>
            <a:r>
              <a:rPr lang="en-US" dirty="0" err="1">
                <a:latin typeface="Gill Sans Light"/>
                <a:cs typeface="Gill Sans Light"/>
              </a:rPr>
              <a:t>logn</a:t>
            </a:r>
            <a:r>
              <a:rPr lang="el-GR" dirty="0">
                <a:latin typeface="Gill Sans Light"/>
                <a:cs typeface="Gill Sans Light"/>
              </a:rPr>
              <a:t>)</a:t>
            </a:r>
            <a:r>
              <a:rPr lang="en-US" dirty="0">
                <a:latin typeface="Gill Sans Light"/>
                <a:cs typeface="Gill Sans Light"/>
              </a:rPr>
              <a:t>  </a:t>
            </a:r>
            <a:endParaRPr lang="en-US" dirty="0" smtClean="0">
              <a:latin typeface="Gill Sans Light"/>
              <a:cs typeface="Gill Sans Light"/>
            </a:endParaRPr>
          </a:p>
        </p:txBody>
      </p:sp>
      <p:pic>
        <p:nvPicPr>
          <p:cNvPr id="76" name="Picture 7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4440" y="27203"/>
            <a:ext cx="2215120" cy="59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230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66885" y="666077"/>
            <a:ext cx="6546921" cy="19319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/>
          <p:cNvSpPr txBox="1"/>
          <p:nvPr/>
        </p:nvSpPr>
        <p:spPr>
          <a:xfrm>
            <a:off x="3888728" y="3044754"/>
            <a:ext cx="109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Allocation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0" name="Freeform 169"/>
          <p:cNvSpPr/>
          <p:nvPr/>
        </p:nvSpPr>
        <p:spPr>
          <a:xfrm>
            <a:off x="6571055" y="1973869"/>
            <a:ext cx="418258" cy="392829"/>
          </a:xfrm>
          <a:custGeom>
            <a:avLst/>
            <a:gdLst>
              <a:gd name="connsiteX0" fmla="*/ 10893 w 484691"/>
              <a:gd name="connsiteY0" fmla="*/ 199456 h 536235"/>
              <a:gd name="connsiteX1" fmla="*/ 249001 w 484691"/>
              <a:gd name="connsiteY1" fmla="*/ 1009 h 536235"/>
              <a:gd name="connsiteX2" fmla="*/ 460652 w 484691"/>
              <a:gd name="connsiteY2" fmla="*/ 133307 h 536235"/>
              <a:gd name="connsiteX3" fmla="*/ 460652 w 484691"/>
              <a:gd name="connsiteY3" fmla="*/ 371444 h 536235"/>
              <a:gd name="connsiteX4" fmla="*/ 288686 w 484691"/>
              <a:gd name="connsiteY4" fmla="*/ 530202 h 536235"/>
              <a:gd name="connsiteX5" fmla="*/ 143175 w 484691"/>
              <a:gd name="connsiteY5" fmla="*/ 477282 h 536235"/>
              <a:gd name="connsiteX6" fmla="*/ 50578 w 484691"/>
              <a:gd name="connsiteY6" fmla="*/ 239146 h 536235"/>
              <a:gd name="connsiteX7" fmla="*/ 10893 w 484691"/>
              <a:gd name="connsiteY7" fmla="*/ 199456 h 536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4691" h="536235">
                <a:moveTo>
                  <a:pt x="10893" y="199456"/>
                </a:moveTo>
                <a:cubicBezTo>
                  <a:pt x="43963" y="159767"/>
                  <a:pt x="174041" y="12034"/>
                  <a:pt x="249001" y="1009"/>
                </a:cubicBezTo>
                <a:cubicBezTo>
                  <a:pt x="323961" y="-10016"/>
                  <a:pt x="425377" y="71568"/>
                  <a:pt x="460652" y="133307"/>
                </a:cubicBezTo>
                <a:cubicBezTo>
                  <a:pt x="495927" y="195046"/>
                  <a:pt x="489313" y="305295"/>
                  <a:pt x="460652" y="371444"/>
                </a:cubicBezTo>
                <a:cubicBezTo>
                  <a:pt x="431991" y="437593"/>
                  <a:pt x="341599" y="512562"/>
                  <a:pt x="288686" y="530202"/>
                </a:cubicBezTo>
                <a:cubicBezTo>
                  <a:pt x="235773" y="547842"/>
                  <a:pt x="182860" y="525791"/>
                  <a:pt x="143175" y="477282"/>
                </a:cubicBezTo>
                <a:cubicBezTo>
                  <a:pt x="103490" y="428773"/>
                  <a:pt x="72625" y="289860"/>
                  <a:pt x="50578" y="239146"/>
                </a:cubicBezTo>
                <a:cubicBezTo>
                  <a:pt x="28531" y="188432"/>
                  <a:pt x="-22177" y="239145"/>
                  <a:pt x="10893" y="199456"/>
                </a:cubicBezTo>
                <a:close/>
              </a:path>
            </a:pathLst>
          </a:custGeom>
          <a:solidFill>
            <a:srgbClr val="5266FF">
              <a:alpha val="17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eform 168"/>
          <p:cNvSpPr/>
          <p:nvPr/>
        </p:nvSpPr>
        <p:spPr>
          <a:xfrm rot="10800000">
            <a:off x="7019314" y="1332376"/>
            <a:ext cx="518983" cy="998827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6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398607" y="1455541"/>
            <a:ext cx="1254851" cy="854684"/>
            <a:chOff x="4038499" y="1979074"/>
            <a:chExt cx="1330052" cy="1091066"/>
          </a:xfrm>
        </p:grpSpPr>
        <p:sp>
          <p:nvSpPr>
            <p:cNvPr id="30" name="Oval 29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038499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309881" y="2452100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895289" y="2455063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30" idx="4"/>
              <a:endCxn id="33" idx="0"/>
            </p:cNvCxnSpPr>
            <p:nvPr/>
          </p:nvCxnSpPr>
          <p:spPr>
            <a:xfrm flipH="1">
              <a:off x="4109592" y="2132567"/>
              <a:ext cx="105004" cy="628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4" idx="2"/>
              <a:endCxn id="30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44" idx="3"/>
              <a:endCxn id="34" idx="0"/>
            </p:cNvCxnSpPr>
            <p:nvPr/>
          </p:nvCxnSpPr>
          <p:spPr>
            <a:xfrm flipH="1">
              <a:off x="4380974" y="2101603"/>
              <a:ext cx="275254" cy="350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8" idx="1"/>
              <a:endCxn id="34" idx="5"/>
            </p:cNvCxnSpPr>
            <p:nvPr/>
          </p:nvCxnSpPr>
          <p:spPr>
            <a:xfrm flipH="1" flipV="1">
              <a:off x="4431244" y="2574629"/>
              <a:ext cx="251161" cy="3729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8" idx="7"/>
              <a:endCxn id="39" idx="3"/>
            </p:cNvCxnSpPr>
            <p:nvPr/>
          </p:nvCxnSpPr>
          <p:spPr>
            <a:xfrm flipV="1">
              <a:off x="4782945" y="2577592"/>
              <a:ext cx="133167" cy="3700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44" idx="4"/>
              <a:endCxn id="39" idx="1"/>
            </p:cNvCxnSpPr>
            <p:nvPr/>
          </p:nvCxnSpPr>
          <p:spPr>
            <a:xfrm>
              <a:off x="4706498" y="2122626"/>
              <a:ext cx="209614" cy="3534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32" idx="4"/>
              <a:endCxn id="42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39" idx="6"/>
              <a:endCxn id="32" idx="3"/>
            </p:cNvCxnSpPr>
            <p:nvPr/>
          </p:nvCxnSpPr>
          <p:spPr>
            <a:xfrm flipV="1">
              <a:off x="5037475" y="2101603"/>
              <a:ext cx="67527" cy="425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34" idx="5"/>
              <a:endCxn id="42" idx="2"/>
            </p:cNvCxnSpPr>
            <p:nvPr/>
          </p:nvCxnSpPr>
          <p:spPr>
            <a:xfrm>
              <a:off x="4431244" y="2574629"/>
              <a:ext cx="795121" cy="2582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33" idx="7"/>
              <a:endCxn id="39" idx="3"/>
            </p:cNvCxnSpPr>
            <p:nvPr/>
          </p:nvCxnSpPr>
          <p:spPr>
            <a:xfrm flipV="1">
              <a:off x="4159862" y="2577592"/>
              <a:ext cx="756250" cy="2045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30" idx="5"/>
              <a:endCxn id="39" idx="1"/>
            </p:cNvCxnSpPr>
            <p:nvPr/>
          </p:nvCxnSpPr>
          <p:spPr>
            <a:xfrm>
              <a:off x="4264866" y="2111544"/>
              <a:ext cx="651246" cy="3645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813" y="1298492"/>
            <a:ext cx="108103" cy="106828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765" y="1282782"/>
            <a:ext cx="108103" cy="106828"/>
          </a:xfrm>
          <a:prstGeom prst="rect">
            <a:avLst/>
          </a:prstGeom>
        </p:spPr>
      </p:pic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8957" y="2245597"/>
            <a:ext cx="123014" cy="106828"/>
          </a:xfrm>
          <a:prstGeom prst="rect">
            <a:avLst/>
          </a:prstGeom>
        </p:spPr>
      </p:pic>
      <p:sp>
        <p:nvSpPr>
          <p:cNvPr id="71" name="Down Arrow 70"/>
          <p:cNvSpPr/>
          <p:nvPr/>
        </p:nvSpPr>
        <p:spPr>
          <a:xfrm rot="16200000">
            <a:off x="2698067" y="1453686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9616" y="1009615"/>
            <a:ext cx="1260502" cy="176044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3690338" y="1428051"/>
            <a:ext cx="1155784" cy="854684"/>
            <a:chOff x="4143503" y="1979074"/>
            <a:chExt cx="1225048" cy="1091066"/>
          </a:xfrm>
        </p:grpSpPr>
        <p:sp>
          <p:nvSpPr>
            <p:cNvPr id="73" name="Oval 72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Connector 82"/>
            <p:cNvCxnSpPr>
              <a:stCxn id="81" idx="2"/>
              <a:endCxn id="73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4" idx="4"/>
              <a:endCxn id="80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3" name="Picture 92" descr="latex-image-1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477" y="1271001"/>
            <a:ext cx="108103" cy="106828"/>
          </a:xfrm>
          <a:prstGeom prst="rect">
            <a:avLst/>
          </a:prstGeom>
        </p:spPr>
      </p:pic>
      <p:pic>
        <p:nvPicPr>
          <p:cNvPr id="94" name="Picture 93" descr="latex-image-1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4428" y="1255292"/>
            <a:ext cx="108103" cy="106828"/>
          </a:xfrm>
          <a:prstGeom prst="rect">
            <a:avLst/>
          </a:prstGeom>
        </p:spPr>
      </p:pic>
      <p:pic>
        <p:nvPicPr>
          <p:cNvPr id="95" name="Picture 94" descr="latex-image-1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621" y="2218107"/>
            <a:ext cx="123014" cy="106828"/>
          </a:xfrm>
          <a:prstGeom prst="rect">
            <a:avLst/>
          </a:prstGeom>
        </p:spPr>
      </p:pic>
      <p:sp>
        <p:nvSpPr>
          <p:cNvPr id="128" name="Freeform 127"/>
          <p:cNvSpPr/>
          <p:nvPr/>
        </p:nvSpPr>
        <p:spPr>
          <a:xfrm rot="15705280">
            <a:off x="6299795" y="702823"/>
            <a:ext cx="595288" cy="1211862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0000"/>
            </a:srgbClr>
          </a:solidFill>
          <a:ln>
            <a:solidFill>
              <a:srgbClr val="000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Down Arrow 156"/>
          <p:cNvSpPr/>
          <p:nvPr/>
        </p:nvSpPr>
        <p:spPr>
          <a:xfrm rot="16200000">
            <a:off x="4936818" y="1424311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sp>
        <p:nvSpPr>
          <p:cNvPr id="159" name="Oval 158"/>
          <p:cNvSpPr/>
          <p:nvPr/>
        </p:nvSpPr>
        <p:spPr>
          <a:xfrm>
            <a:off x="6207991" y="1382473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70954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6696778" y="2116919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7229628" y="1987305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66720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Connector 163"/>
          <p:cNvCxnSpPr>
            <a:stCxn id="163" idx="2"/>
            <a:endCxn id="159" idx="6"/>
          </p:cNvCxnSpPr>
          <p:nvPr/>
        </p:nvCxnSpPr>
        <p:spPr>
          <a:xfrm flipH="1">
            <a:off x="6342138" y="1430912"/>
            <a:ext cx="329943" cy="77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0" idx="4"/>
            <a:endCxn id="162" idx="1"/>
          </p:cNvCxnSpPr>
          <p:nvPr/>
        </p:nvCxnSpPr>
        <p:spPr>
          <a:xfrm>
            <a:off x="7162555" y="1487137"/>
            <a:ext cx="86719" cy="516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latex-image-1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0130" y="1217636"/>
            <a:ext cx="108103" cy="106828"/>
          </a:xfrm>
          <a:prstGeom prst="rect">
            <a:avLst/>
          </a:prstGeom>
        </p:spPr>
      </p:pic>
      <p:pic>
        <p:nvPicPr>
          <p:cNvPr id="167" name="Picture 166" descr="latex-image-1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2082" y="1201927"/>
            <a:ext cx="108103" cy="106828"/>
          </a:xfrm>
          <a:prstGeom prst="rect">
            <a:avLst/>
          </a:prstGeom>
        </p:spPr>
      </p:pic>
      <p:pic>
        <p:nvPicPr>
          <p:cNvPr id="168" name="Picture 167" descr="latex-image-1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9274" y="2164742"/>
            <a:ext cx="123014" cy="106828"/>
          </a:xfrm>
          <a:prstGeom prst="rect">
            <a:avLst/>
          </a:prstGeom>
        </p:spPr>
      </p:pic>
      <p:sp>
        <p:nvSpPr>
          <p:cNvPr id="172" name="Rectangle 171"/>
          <p:cNvSpPr/>
          <p:nvPr/>
        </p:nvSpPr>
        <p:spPr>
          <a:xfrm>
            <a:off x="1166885" y="2952076"/>
            <a:ext cx="6546921" cy="1494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extBox 172"/>
          <p:cNvSpPr txBox="1"/>
          <p:nvPr/>
        </p:nvSpPr>
        <p:spPr>
          <a:xfrm>
            <a:off x="2460622" y="666077"/>
            <a:ext cx="395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Sample Batch + Connected Components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4" name="Down Arrow 173"/>
          <p:cNvSpPr/>
          <p:nvPr/>
        </p:nvSpPr>
        <p:spPr>
          <a:xfrm>
            <a:off x="3905806" y="2598033"/>
            <a:ext cx="1069080" cy="354043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Left Bracket 21"/>
          <p:cNvSpPr/>
          <p:nvPr/>
        </p:nvSpPr>
        <p:spPr>
          <a:xfrm rot="16200000">
            <a:off x="1582378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Left Bracket 174"/>
          <p:cNvSpPr/>
          <p:nvPr/>
        </p:nvSpPr>
        <p:spPr>
          <a:xfrm rot="16200000">
            <a:off x="3028537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Left Bracket 175"/>
          <p:cNvSpPr/>
          <p:nvPr/>
        </p:nvSpPr>
        <p:spPr>
          <a:xfrm rot="16200000">
            <a:off x="6358317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TextBox 176"/>
          <p:cNvSpPr txBox="1"/>
          <p:nvPr/>
        </p:nvSpPr>
        <p:spPr>
          <a:xfrm>
            <a:off x="1567131" y="4058138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2981224" y="4058138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6309877" y="4058138"/>
            <a:ext cx="83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p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21611" y="3392294"/>
            <a:ext cx="248428" cy="601064"/>
            <a:chOff x="3441910" y="4747595"/>
            <a:chExt cx="518983" cy="998827"/>
          </a:xfrm>
        </p:grpSpPr>
        <p:sp>
          <p:nvSpPr>
            <p:cNvPr id="79" name="Freeform 78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2" idx="4"/>
              <a:endCxn id="84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6875545" y="3376963"/>
            <a:ext cx="197687" cy="259589"/>
            <a:chOff x="3547909" y="5315043"/>
            <a:chExt cx="412982" cy="431376"/>
          </a:xfrm>
        </p:grpSpPr>
        <p:sp>
          <p:nvSpPr>
            <p:cNvPr id="103" name="Freeform 102"/>
            <p:cNvSpPr/>
            <p:nvPr/>
          </p:nvSpPr>
          <p:spPr>
            <a:xfrm rot="10800000">
              <a:off x="3547909" y="5315043"/>
              <a:ext cx="412982" cy="431376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/>
          <p:cNvGrpSpPr/>
          <p:nvPr/>
        </p:nvGrpSpPr>
        <p:grpSpPr>
          <a:xfrm rot="5400000">
            <a:off x="3218179" y="3146751"/>
            <a:ext cx="248428" cy="601064"/>
            <a:chOff x="3441910" y="4747595"/>
            <a:chExt cx="518983" cy="998827"/>
          </a:xfrm>
        </p:grpSpPr>
        <p:sp>
          <p:nvSpPr>
            <p:cNvPr id="108" name="Freeform 107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10"/>
            <p:cNvCxnSpPr>
              <a:stCxn id="109" idx="4"/>
              <a:endCxn id="110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1961487" y="3548635"/>
            <a:ext cx="248428" cy="264249"/>
            <a:chOff x="3441910" y="5307301"/>
            <a:chExt cx="518983" cy="439120"/>
          </a:xfrm>
        </p:grpSpPr>
        <p:sp>
          <p:nvSpPr>
            <p:cNvPr id="113" name="Freeform 112"/>
            <p:cNvSpPr/>
            <p:nvPr/>
          </p:nvSpPr>
          <p:spPr>
            <a:xfrm rot="10800000">
              <a:off x="3441910" y="5307301"/>
              <a:ext cx="518983" cy="439120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489640" y="3427253"/>
            <a:ext cx="344463" cy="587818"/>
            <a:chOff x="5749248" y="5065643"/>
            <a:chExt cx="672457" cy="864392"/>
          </a:xfrm>
        </p:grpSpPr>
        <p:sp>
          <p:nvSpPr>
            <p:cNvPr id="115" name="Freeform 114"/>
            <p:cNvSpPr/>
            <p:nvPr/>
          </p:nvSpPr>
          <p:spPr>
            <a:xfrm rot="10800000">
              <a:off x="5749248" y="5065643"/>
              <a:ext cx="672457" cy="864392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5825417" y="5107954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5959564" y="572057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/>
            <p:cNvCxnSpPr>
              <a:stCxn id="116" idx="4"/>
              <a:endCxn id="117" idx="0"/>
            </p:cNvCxnSpPr>
            <p:nvPr/>
          </p:nvCxnSpPr>
          <p:spPr>
            <a:xfrm>
              <a:off x="5892491" y="5220405"/>
              <a:ext cx="134147" cy="500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6134086" y="548360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" name="Straight Connector 121"/>
            <p:cNvCxnSpPr>
              <a:stCxn id="116" idx="5"/>
              <a:endCxn id="121" idx="1"/>
            </p:cNvCxnSpPr>
            <p:nvPr/>
          </p:nvCxnSpPr>
          <p:spPr>
            <a:xfrm>
              <a:off x="5939919" y="5203937"/>
              <a:ext cx="213812" cy="2961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2416064">
            <a:off x="3180954" y="3571497"/>
            <a:ext cx="553074" cy="466467"/>
            <a:chOff x="4428117" y="5987554"/>
            <a:chExt cx="587819" cy="636409"/>
          </a:xfrm>
        </p:grpSpPr>
        <p:sp>
          <p:nvSpPr>
            <p:cNvPr id="124" name="Freeform 123"/>
            <p:cNvSpPr/>
            <p:nvPr/>
          </p:nvSpPr>
          <p:spPr>
            <a:xfrm rot="14238617">
              <a:off x="4407405" y="6008266"/>
              <a:ext cx="629244" cy="587819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4540676" y="6130889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4609392" y="6547492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/>
            <p:cNvCxnSpPr>
              <a:stCxn id="125" idx="4"/>
              <a:endCxn id="126" idx="0"/>
            </p:cNvCxnSpPr>
            <p:nvPr/>
          </p:nvCxnSpPr>
          <p:spPr>
            <a:xfrm>
              <a:off x="4575035" y="6207360"/>
              <a:ext cx="68716" cy="3401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/>
            <p:cNvSpPr/>
            <p:nvPr/>
          </p:nvSpPr>
          <p:spPr>
            <a:xfrm>
              <a:off x="4698790" y="638634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" name="Straight Connector 129"/>
            <p:cNvCxnSpPr>
              <a:stCxn id="125" idx="5"/>
              <a:endCxn id="129" idx="1"/>
            </p:cNvCxnSpPr>
            <p:nvPr/>
          </p:nvCxnSpPr>
          <p:spPr>
            <a:xfrm>
              <a:off x="4599329" y="6196161"/>
              <a:ext cx="109524" cy="2013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Oval 131"/>
            <p:cNvSpPr/>
            <p:nvPr/>
          </p:nvSpPr>
          <p:spPr>
            <a:xfrm>
              <a:off x="4851190" y="622570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3" name="Straight Connector 132"/>
            <p:cNvCxnSpPr>
              <a:stCxn id="125" idx="6"/>
              <a:endCxn id="132" idx="2"/>
            </p:cNvCxnSpPr>
            <p:nvPr/>
          </p:nvCxnSpPr>
          <p:spPr>
            <a:xfrm>
              <a:off x="4609392" y="6169125"/>
              <a:ext cx="241798" cy="94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3" name="Straight Connector 142"/>
          <p:cNvCxnSpPr/>
          <p:nvPr/>
        </p:nvCxnSpPr>
        <p:spPr>
          <a:xfrm flipH="1">
            <a:off x="4711975" y="3787952"/>
            <a:ext cx="668523" cy="0"/>
          </a:xfrm>
          <a:prstGeom prst="line">
            <a:avLst/>
          </a:prstGeom>
          <a:solidFill>
            <a:schemeClr val="tx1"/>
          </a:solidFill>
          <a:ln w="571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3" name="TextBox 212"/>
          <p:cNvSpPr txBox="1"/>
          <p:nvPr/>
        </p:nvSpPr>
        <p:spPr>
          <a:xfrm>
            <a:off x="2824253" y="1595449"/>
            <a:ext cx="77950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sample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5139333" y="1559311"/>
            <a:ext cx="58087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C.C.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126960" y="1363623"/>
            <a:ext cx="88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102953" y="3342149"/>
            <a:ext cx="93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1I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5828" y="6192928"/>
            <a:ext cx="9144000" cy="596567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A Single Rule: Run the updates serially inside each connected component</a:t>
            </a:r>
          </a:p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Automatically Satisfied since we give each </a:t>
            </a:r>
            <a:r>
              <a:rPr lang="en-US" sz="2000" b="1" dirty="0" smtClean="0">
                <a:latin typeface="Gill Sans Light"/>
                <a:cs typeface="Gill Sans Light"/>
              </a:rPr>
              <a:t>conflict group </a:t>
            </a:r>
            <a:r>
              <a:rPr lang="en-US" sz="2000" dirty="0" smtClean="0">
                <a:latin typeface="Gill Sans Light"/>
                <a:cs typeface="Gill Sans Light"/>
              </a:rPr>
              <a:t>to a single core.</a:t>
            </a:r>
            <a:endParaRPr lang="en-US" sz="2000" dirty="0">
              <a:latin typeface="Gill Sans Light"/>
              <a:cs typeface="Gill Sans Light"/>
            </a:endParaRPr>
          </a:p>
        </p:txBody>
      </p:sp>
      <p:pic>
        <p:nvPicPr>
          <p:cNvPr id="119" name="Picture 11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4440" y="27203"/>
            <a:ext cx="2215120" cy="59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70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66885" y="666077"/>
            <a:ext cx="6546921" cy="19319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/>
          <p:cNvSpPr txBox="1"/>
          <p:nvPr/>
        </p:nvSpPr>
        <p:spPr>
          <a:xfrm>
            <a:off x="3888728" y="3044754"/>
            <a:ext cx="109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Allocation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0" name="Freeform 169"/>
          <p:cNvSpPr/>
          <p:nvPr/>
        </p:nvSpPr>
        <p:spPr>
          <a:xfrm>
            <a:off x="6571055" y="1973869"/>
            <a:ext cx="418258" cy="392829"/>
          </a:xfrm>
          <a:custGeom>
            <a:avLst/>
            <a:gdLst>
              <a:gd name="connsiteX0" fmla="*/ 10893 w 484691"/>
              <a:gd name="connsiteY0" fmla="*/ 199456 h 536235"/>
              <a:gd name="connsiteX1" fmla="*/ 249001 w 484691"/>
              <a:gd name="connsiteY1" fmla="*/ 1009 h 536235"/>
              <a:gd name="connsiteX2" fmla="*/ 460652 w 484691"/>
              <a:gd name="connsiteY2" fmla="*/ 133307 h 536235"/>
              <a:gd name="connsiteX3" fmla="*/ 460652 w 484691"/>
              <a:gd name="connsiteY3" fmla="*/ 371444 h 536235"/>
              <a:gd name="connsiteX4" fmla="*/ 288686 w 484691"/>
              <a:gd name="connsiteY4" fmla="*/ 530202 h 536235"/>
              <a:gd name="connsiteX5" fmla="*/ 143175 w 484691"/>
              <a:gd name="connsiteY5" fmla="*/ 477282 h 536235"/>
              <a:gd name="connsiteX6" fmla="*/ 50578 w 484691"/>
              <a:gd name="connsiteY6" fmla="*/ 239146 h 536235"/>
              <a:gd name="connsiteX7" fmla="*/ 10893 w 484691"/>
              <a:gd name="connsiteY7" fmla="*/ 199456 h 536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4691" h="536235">
                <a:moveTo>
                  <a:pt x="10893" y="199456"/>
                </a:moveTo>
                <a:cubicBezTo>
                  <a:pt x="43963" y="159767"/>
                  <a:pt x="174041" y="12034"/>
                  <a:pt x="249001" y="1009"/>
                </a:cubicBezTo>
                <a:cubicBezTo>
                  <a:pt x="323961" y="-10016"/>
                  <a:pt x="425377" y="71568"/>
                  <a:pt x="460652" y="133307"/>
                </a:cubicBezTo>
                <a:cubicBezTo>
                  <a:pt x="495927" y="195046"/>
                  <a:pt x="489313" y="305295"/>
                  <a:pt x="460652" y="371444"/>
                </a:cubicBezTo>
                <a:cubicBezTo>
                  <a:pt x="431991" y="437593"/>
                  <a:pt x="341599" y="512562"/>
                  <a:pt x="288686" y="530202"/>
                </a:cubicBezTo>
                <a:cubicBezTo>
                  <a:pt x="235773" y="547842"/>
                  <a:pt x="182860" y="525791"/>
                  <a:pt x="143175" y="477282"/>
                </a:cubicBezTo>
                <a:cubicBezTo>
                  <a:pt x="103490" y="428773"/>
                  <a:pt x="72625" y="289860"/>
                  <a:pt x="50578" y="239146"/>
                </a:cubicBezTo>
                <a:cubicBezTo>
                  <a:pt x="28531" y="188432"/>
                  <a:pt x="-22177" y="239145"/>
                  <a:pt x="10893" y="199456"/>
                </a:cubicBezTo>
                <a:close/>
              </a:path>
            </a:pathLst>
          </a:custGeom>
          <a:solidFill>
            <a:srgbClr val="5266FF">
              <a:alpha val="17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eform 168"/>
          <p:cNvSpPr/>
          <p:nvPr/>
        </p:nvSpPr>
        <p:spPr>
          <a:xfrm rot="10800000">
            <a:off x="7019314" y="1332376"/>
            <a:ext cx="518983" cy="998827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6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398607" y="1455541"/>
            <a:ext cx="1254851" cy="854684"/>
            <a:chOff x="4038499" y="1979074"/>
            <a:chExt cx="1330052" cy="1091066"/>
          </a:xfrm>
        </p:grpSpPr>
        <p:sp>
          <p:nvSpPr>
            <p:cNvPr id="30" name="Oval 29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038499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309881" y="2452100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895289" y="2455063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30" idx="4"/>
              <a:endCxn id="33" idx="0"/>
            </p:cNvCxnSpPr>
            <p:nvPr/>
          </p:nvCxnSpPr>
          <p:spPr>
            <a:xfrm flipH="1">
              <a:off x="4109592" y="2132567"/>
              <a:ext cx="105004" cy="628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4" idx="2"/>
              <a:endCxn id="30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44" idx="3"/>
              <a:endCxn id="34" idx="0"/>
            </p:cNvCxnSpPr>
            <p:nvPr/>
          </p:nvCxnSpPr>
          <p:spPr>
            <a:xfrm flipH="1">
              <a:off x="4380974" y="2101603"/>
              <a:ext cx="275254" cy="350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8" idx="1"/>
              <a:endCxn id="34" idx="5"/>
            </p:cNvCxnSpPr>
            <p:nvPr/>
          </p:nvCxnSpPr>
          <p:spPr>
            <a:xfrm flipH="1" flipV="1">
              <a:off x="4431244" y="2574629"/>
              <a:ext cx="251161" cy="3729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8" idx="7"/>
              <a:endCxn id="39" idx="3"/>
            </p:cNvCxnSpPr>
            <p:nvPr/>
          </p:nvCxnSpPr>
          <p:spPr>
            <a:xfrm flipV="1">
              <a:off x="4782945" y="2577592"/>
              <a:ext cx="133167" cy="3700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44" idx="4"/>
              <a:endCxn id="39" idx="1"/>
            </p:cNvCxnSpPr>
            <p:nvPr/>
          </p:nvCxnSpPr>
          <p:spPr>
            <a:xfrm>
              <a:off x="4706498" y="2122626"/>
              <a:ext cx="209614" cy="3534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32" idx="4"/>
              <a:endCxn id="42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39" idx="6"/>
              <a:endCxn id="32" idx="3"/>
            </p:cNvCxnSpPr>
            <p:nvPr/>
          </p:nvCxnSpPr>
          <p:spPr>
            <a:xfrm flipV="1">
              <a:off x="5037475" y="2101603"/>
              <a:ext cx="67527" cy="425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34" idx="5"/>
              <a:endCxn id="42" idx="2"/>
            </p:cNvCxnSpPr>
            <p:nvPr/>
          </p:nvCxnSpPr>
          <p:spPr>
            <a:xfrm>
              <a:off x="4431244" y="2574629"/>
              <a:ext cx="795121" cy="2582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33" idx="7"/>
              <a:endCxn id="39" idx="3"/>
            </p:cNvCxnSpPr>
            <p:nvPr/>
          </p:nvCxnSpPr>
          <p:spPr>
            <a:xfrm flipV="1">
              <a:off x="4159862" y="2577592"/>
              <a:ext cx="756250" cy="2045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30" idx="5"/>
              <a:endCxn id="39" idx="1"/>
            </p:cNvCxnSpPr>
            <p:nvPr/>
          </p:nvCxnSpPr>
          <p:spPr>
            <a:xfrm>
              <a:off x="4264866" y="2111544"/>
              <a:ext cx="651246" cy="3645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813" y="1298492"/>
            <a:ext cx="108103" cy="106828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765" y="1282782"/>
            <a:ext cx="108103" cy="106828"/>
          </a:xfrm>
          <a:prstGeom prst="rect">
            <a:avLst/>
          </a:prstGeom>
        </p:spPr>
      </p:pic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8957" y="2245597"/>
            <a:ext cx="123014" cy="106828"/>
          </a:xfrm>
          <a:prstGeom prst="rect">
            <a:avLst/>
          </a:prstGeom>
        </p:spPr>
      </p:pic>
      <p:sp>
        <p:nvSpPr>
          <p:cNvPr id="71" name="Down Arrow 70"/>
          <p:cNvSpPr/>
          <p:nvPr/>
        </p:nvSpPr>
        <p:spPr>
          <a:xfrm rot="16200000">
            <a:off x="2698067" y="1453686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9616" y="1009615"/>
            <a:ext cx="1260502" cy="176044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3690338" y="1428051"/>
            <a:ext cx="1155784" cy="854684"/>
            <a:chOff x="4143503" y="1979074"/>
            <a:chExt cx="1225048" cy="1091066"/>
          </a:xfrm>
        </p:grpSpPr>
        <p:sp>
          <p:nvSpPr>
            <p:cNvPr id="73" name="Oval 72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Connector 82"/>
            <p:cNvCxnSpPr>
              <a:stCxn id="81" idx="2"/>
              <a:endCxn id="73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4" idx="4"/>
              <a:endCxn id="80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3" name="Picture 92" descr="latex-image-1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477" y="1271001"/>
            <a:ext cx="108103" cy="106828"/>
          </a:xfrm>
          <a:prstGeom prst="rect">
            <a:avLst/>
          </a:prstGeom>
        </p:spPr>
      </p:pic>
      <p:pic>
        <p:nvPicPr>
          <p:cNvPr id="94" name="Picture 93" descr="latex-image-1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4428" y="1255292"/>
            <a:ext cx="108103" cy="106828"/>
          </a:xfrm>
          <a:prstGeom prst="rect">
            <a:avLst/>
          </a:prstGeom>
        </p:spPr>
      </p:pic>
      <p:pic>
        <p:nvPicPr>
          <p:cNvPr id="95" name="Picture 94" descr="latex-image-1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621" y="2218107"/>
            <a:ext cx="123014" cy="106828"/>
          </a:xfrm>
          <a:prstGeom prst="rect">
            <a:avLst/>
          </a:prstGeom>
        </p:spPr>
      </p:pic>
      <p:sp>
        <p:nvSpPr>
          <p:cNvPr id="128" name="Freeform 127"/>
          <p:cNvSpPr/>
          <p:nvPr/>
        </p:nvSpPr>
        <p:spPr>
          <a:xfrm rot="15705280">
            <a:off x="6299795" y="702823"/>
            <a:ext cx="595288" cy="1211862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0000"/>
            </a:srgbClr>
          </a:solidFill>
          <a:ln>
            <a:solidFill>
              <a:srgbClr val="000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Down Arrow 156"/>
          <p:cNvSpPr/>
          <p:nvPr/>
        </p:nvSpPr>
        <p:spPr>
          <a:xfrm rot="16200000">
            <a:off x="4936818" y="1424311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sp>
        <p:nvSpPr>
          <p:cNvPr id="159" name="Oval 158"/>
          <p:cNvSpPr/>
          <p:nvPr/>
        </p:nvSpPr>
        <p:spPr>
          <a:xfrm>
            <a:off x="6207991" y="1382473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70954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6696778" y="2116919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7229628" y="1987305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66720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Connector 163"/>
          <p:cNvCxnSpPr>
            <a:stCxn id="163" idx="2"/>
            <a:endCxn id="159" idx="6"/>
          </p:cNvCxnSpPr>
          <p:nvPr/>
        </p:nvCxnSpPr>
        <p:spPr>
          <a:xfrm flipH="1">
            <a:off x="6342138" y="1430912"/>
            <a:ext cx="329943" cy="77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0" idx="4"/>
            <a:endCxn id="162" idx="1"/>
          </p:cNvCxnSpPr>
          <p:nvPr/>
        </p:nvCxnSpPr>
        <p:spPr>
          <a:xfrm>
            <a:off x="7162555" y="1487137"/>
            <a:ext cx="86719" cy="516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latex-image-1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0130" y="1217636"/>
            <a:ext cx="108103" cy="106828"/>
          </a:xfrm>
          <a:prstGeom prst="rect">
            <a:avLst/>
          </a:prstGeom>
        </p:spPr>
      </p:pic>
      <p:pic>
        <p:nvPicPr>
          <p:cNvPr id="167" name="Picture 166" descr="latex-image-1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2082" y="1201927"/>
            <a:ext cx="108103" cy="106828"/>
          </a:xfrm>
          <a:prstGeom prst="rect">
            <a:avLst/>
          </a:prstGeom>
        </p:spPr>
      </p:pic>
      <p:pic>
        <p:nvPicPr>
          <p:cNvPr id="168" name="Picture 167" descr="latex-image-1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9274" y="2164742"/>
            <a:ext cx="123014" cy="106828"/>
          </a:xfrm>
          <a:prstGeom prst="rect">
            <a:avLst/>
          </a:prstGeom>
        </p:spPr>
      </p:pic>
      <p:sp>
        <p:nvSpPr>
          <p:cNvPr id="172" name="Rectangle 171"/>
          <p:cNvSpPr/>
          <p:nvPr/>
        </p:nvSpPr>
        <p:spPr>
          <a:xfrm>
            <a:off x="1166885" y="2952076"/>
            <a:ext cx="6546921" cy="1494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extBox 172"/>
          <p:cNvSpPr txBox="1"/>
          <p:nvPr/>
        </p:nvSpPr>
        <p:spPr>
          <a:xfrm>
            <a:off x="2460622" y="666077"/>
            <a:ext cx="395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Sample Batch + Connected Components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4" name="Down Arrow 173"/>
          <p:cNvSpPr/>
          <p:nvPr/>
        </p:nvSpPr>
        <p:spPr>
          <a:xfrm>
            <a:off x="3905806" y="2598033"/>
            <a:ext cx="1069080" cy="354043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Left Bracket 21"/>
          <p:cNvSpPr/>
          <p:nvPr/>
        </p:nvSpPr>
        <p:spPr>
          <a:xfrm rot="16200000">
            <a:off x="1582378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Left Bracket 174"/>
          <p:cNvSpPr/>
          <p:nvPr/>
        </p:nvSpPr>
        <p:spPr>
          <a:xfrm rot="16200000">
            <a:off x="3028537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Left Bracket 175"/>
          <p:cNvSpPr/>
          <p:nvPr/>
        </p:nvSpPr>
        <p:spPr>
          <a:xfrm rot="16200000">
            <a:off x="6358317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TextBox 176"/>
          <p:cNvSpPr txBox="1"/>
          <p:nvPr/>
        </p:nvSpPr>
        <p:spPr>
          <a:xfrm>
            <a:off x="1567131" y="4058138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2981224" y="4058138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6309877" y="4058138"/>
            <a:ext cx="83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p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21611" y="3392294"/>
            <a:ext cx="248428" cy="601064"/>
            <a:chOff x="3441910" y="4747595"/>
            <a:chExt cx="518983" cy="998827"/>
          </a:xfrm>
        </p:grpSpPr>
        <p:sp>
          <p:nvSpPr>
            <p:cNvPr id="79" name="Freeform 78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2" idx="4"/>
              <a:endCxn id="84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6875545" y="3376963"/>
            <a:ext cx="197687" cy="259589"/>
            <a:chOff x="3547909" y="5315043"/>
            <a:chExt cx="412982" cy="431376"/>
          </a:xfrm>
        </p:grpSpPr>
        <p:sp>
          <p:nvSpPr>
            <p:cNvPr id="103" name="Freeform 102"/>
            <p:cNvSpPr/>
            <p:nvPr/>
          </p:nvSpPr>
          <p:spPr>
            <a:xfrm rot="10800000">
              <a:off x="3547909" y="5315043"/>
              <a:ext cx="412982" cy="431376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/>
          <p:cNvGrpSpPr/>
          <p:nvPr/>
        </p:nvGrpSpPr>
        <p:grpSpPr>
          <a:xfrm rot="5400000">
            <a:off x="3218179" y="3146751"/>
            <a:ext cx="248428" cy="601064"/>
            <a:chOff x="3441910" y="4747595"/>
            <a:chExt cx="518983" cy="998827"/>
          </a:xfrm>
        </p:grpSpPr>
        <p:sp>
          <p:nvSpPr>
            <p:cNvPr id="108" name="Freeform 107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10"/>
            <p:cNvCxnSpPr>
              <a:stCxn id="109" idx="4"/>
              <a:endCxn id="110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1961487" y="3548635"/>
            <a:ext cx="248428" cy="264249"/>
            <a:chOff x="3441910" y="5307301"/>
            <a:chExt cx="518983" cy="439120"/>
          </a:xfrm>
        </p:grpSpPr>
        <p:sp>
          <p:nvSpPr>
            <p:cNvPr id="113" name="Freeform 112"/>
            <p:cNvSpPr/>
            <p:nvPr/>
          </p:nvSpPr>
          <p:spPr>
            <a:xfrm rot="10800000">
              <a:off x="3441910" y="5307301"/>
              <a:ext cx="518983" cy="439120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489640" y="3427253"/>
            <a:ext cx="344463" cy="587818"/>
            <a:chOff x="5749248" y="5065643"/>
            <a:chExt cx="672457" cy="864392"/>
          </a:xfrm>
        </p:grpSpPr>
        <p:sp>
          <p:nvSpPr>
            <p:cNvPr id="115" name="Freeform 114"/>
            <p:cNvSpPr/>
            <p:nvPr/>
          </p:nvSpPr>
          <p:spPr>
            <a:xfrm rot="10800000">
              <a:off x="5749248" y="5065643"/>
              <a:ext cx="672457" cy="864392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5825417" y="5107954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5959564" y="572057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/>
            <p:cNvCxnSpPr>
              <a:stCxn id="116" idx="4"/>
              <a:endCxn id="117" idx="0"/>
            </p:cNvCxnSpPr>
            <p:nvPr/>
          </p:nvCxnSpPr>
          <p:spPr>
            <a:xfrm>
              <a:off x="5892491" y="5220405"/>
              <a:ext cx="134147" cy="500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6134086" y="548360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" name="Straight Connector 121"/>
            <p:cNvCxnSpPr>
              <a:stCxn id="116" idx="5"/>
              <a:endCxn id="121" idx="1"/>
            </p:cNvCxnSpPr>
            <p:nvPr/>
          </p:nvCxnSpPr>
          <p:spPr>
            <a:xfrm>
              <a:off x="5939919" y="5203937"/>
              <a:ext cx="213812" cy="2961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2416064">
            <a:off x="3180954" y="3571497"/>
            <a:ext cx="553074" cy="466467"/>
            <a:chOff x="4428117" y="5987554"/>
            <a:chExt cx="587819" cy="636409"/>
          </a:xfrm>
        </p:grpSpPr>
        <p:sp>
          <p:nvSpPr>
            <p:cNvPr id="124" name="Freeform 123"/>
            <p:cNvSpPr/>
            <p:nvPr/>
          </p:nvSpPr>
          <p:spPr>
            <a:xfrm rot="14238617">
              <a:off x="4407405" y="6008266"/>
              <a:ext cx="629244" cy="587819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4540676" y="6130889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4609392" y="6547492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/>
            <p:cNvCxnSpPr>
              <a:stCxn id="125" idx="4"/>
              <a:endCxn id="126" idx="0"/>
            </p:cNvCxnSpPr>
            <p:nvPr/>
          </p:nvCxnSpPr>
          <p:spPr>
            <a:xfrm>
              <a:off x="4575035" y="6207360"/>
              <a:ext cx="68716" cy="3401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/>
            <p:cNvSpPr/>
            <p:nvPr/>
          </p:nvSpPr>
          <p:spPr>
            <a:xfrm>
              <a:off x="4698790" y="638634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" name="Straight Connector 129"/>
            <p:cNvCxnSpPr>
              <a:stCxn id="125" idx="5"/>
              <a:endCxn id="129" idx="1"/>
            </p:cNvCxnSpPr>
            <p:nvPr/>
          </p:nvCxnSpPr>
          <p:spPr>
            <a:xfrm>
              <a:off x="4599329" y="6196161"/>
              <a:ext cx="109524" cy="2013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Oval 131"/>
            <p:cNvSpPr/>
            <p:nvPr/>
          </p:nvSpPr>
          <p:spPr>
            <a:xfrm>
              <a:off x="4851190" y="622570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3" name="Straight Connector 132"/>
            <p:cNvCxnSpPr>
              <a:stCxn id="125" idx="6"/>
              <a:endCxn id="132" idx="2"/>
            </p:cNvCxnSpPr>
            <p:nvPr/>
          </p:nvCxnSpPr>
          <p:spPr>
            <a:xfrm>
              <a:off x="4609392" y="6169125"/>
              <a:ext cx="241798" cy="94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3" name="Straight Connector 142"/>
          <p:cNvCxnSpPr/>
          <p:nvPr/>
        </p:nvCxnSpPr>
        <p:spPr>
          <a:xfrm flipH="1">
            <a:off x="4711975" y="3787952"/>
            <a:ext cx="668523" cy="0"/>
          </a:xfrm>
          <a:prstGeom prst="line">
            <a:avLst/>
          </a:prstGeom>
          <a:solidFill>
            <a:schemeClr val="tx1"/>
          </a:solidFill>
          <a:ln w="571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3" name="TextBox 212"/>
          <p:cNvSpPr txBox="1"/>
          <p:nvPr/>
        </p:nvSpPr>
        <p:spPr>
          <a:xfrm>
            <a:off x="2824253" y="1595449"/>
            <a:ext cx="77950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sample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5139333" y="1559311"/>
            <a:ext cx="58087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C.C.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126960" y="1363623"/>
            <a:ext cx="88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102953" y="3342149"/>
            <a:ext cx="93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1I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1555710" y="5118643"/>
            <a:ext cx="56394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Policy 1: Random allocation, good when cores &lt;&lt; Batch size</a:t>
            </a:r>
          </a:p>
          <a:p>
            <a:r>
              <a:rPr lang="en-US" dirty="0" smtClean="0">
                <a:latin typeface="Gill Sans Light"/>
                <a:cs typeface="Gill Sans Light"/>
              </a:rPr>
              <a:t>Policy II: Greedy min-weight allocation</a:t>
            </a:r>
          </a:p>
          <a:p>
            <a:r>
              <a:rPr lang="en-US" i="1" dirty="0" smtClean="0">
                <a:latin typeface="Gill Sans Light"/>
                <a:cs typeface="Gill Sans Light"/>
              </a:rPr>
              <a:t>  	(80% as good as optimal (which is NP-hard))</a:t>
            </a:r>
          </a:p>
          <a:p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5828" y="6192927"/>
            <a:ext cx="9144000" cy="596567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Gill Sans Light"/>
                <a:cs typeface="Gill Sans Light"/>
              </a:rPr>
              <a:t>A Single Rule: Run the updates serially inside each connected component</a:t>
            </a:r>
          </a:p>
          <a:p>
            <a:pPr algn="ctr"/>
            <a:r>
              <a:rPr lang="en-US" sz="2000" dirty="0">
                <a:latin typeface="Gill Sans Light"/>
                <a:cs typeface="Gill Sans Light"/>
              </a:rPr>
              <a:t>Automatically Satisfied since we give each </a:t>
            </a:r>
            <a:r>
              <a:rPr lang="en-US" sz="2000" b="1" dirty="0">
                <a:latin typeface="Gill Sans Light"/>
                <a:cs typeface="Gill Sans Light"/>
              </a:rPr>
              <a:t>conflict group </a:t>
            </a:r>
            <a:r>
              <a:rPr lang="en-US" sz="2000" dirty="0">
                <a:latin typeface="Gill Sans Light"/>
                <a:cs typeface="Gill Sans Light"/>
              </a:rPr>
              <a:t>to a single core.</a:t>
            </a:r>
          </a:p>
        </p:txBody>
      </p:sp>
      <p:pic>
        <p:nvPicPr>
          <p:cNvPr id="106" name="Picture 10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4440" y="27203"/>
            <a:ext cx="2215120" cy="59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356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66885" y="666077"/>
            <a:ext cx="6546921" cy="19319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/>
          <p:cNvSpPr txBox="1"/>
          <p:nvPr/>
        </p:nvSpPr>
        <p:spPr>
          <a:xfrm>
            <a:off x="3888728" y="3044754"/>
            <a:ext cx="109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Allocation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0" name="Freeform 169"/>
          <p:cNvSpPr/>
          <p:nvPr/>
        </p:nvSpPr>
        <p:spPr>
          <a:xfrm>
            <a:off x="6571055" y="1973869"/>
            <a:ext cx="418258" cy="392829"/>
          </a:xfrm>
          <a:custGeom>
            <a:avLst/>
            <a:gdLst>
              <a:gd name="connsiteX0" fmla="*/ 10893 w 484691"/>
              <a:gd name="connsiteY0" fmla="*/ 199456 h 536235"/>
              <a:gd name="connsiteX1" fmla="*/ 249001 w 484691"/>
              <a:gd name="connsiteY1" fmla="*/ 1009 h 536235"/>
              <a:gd name="connsiteX2" fmla="*/ 460652 w 484691"/>
              <a:gd name="connsiteY2" fmla="*/ 133307 h 536235"/>
              <a:gd name="connsiteX3" fmla="*/ 460652 w 484691"/>
              <a:gd name="connsiteY3" fmla="*/ 371444 h 536235"/>
              <a:gd name="connsiteX4" fmla="*/ 288686 w 484691"/>
              <a:gd name="connsiteY4" fmla="*/ 530202 h 536235"/>
              <a:gd name="connsiteX5" fmla="*/ 143175 w 484691"/>
              <a:gd name="connsiteY5" fmla="*/ 477282 h 536235"/>
              <a:gd name="connsiteX6" fmla="*/ 50578 w 484691"/>
              <a:gd name="connsiteY6" fmla="*/ 239146 h 536235"/>
              <a:gd name="connsiteX7" fmla="*/ 10893 w 484691"/>
              <a:gd name="connsiteY7" fmla="*/ 199456 h 536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4691" h="536235">
                <a:moveTo>
                  <a:pt x="10893" y="199456"/>
                </a:moveTo>
                <a:cubicBezTo>
                  <a:pt x="43963" y="159767"/>
                  <a:pt x="174041" y="12034"/>
                  <a:pt x="249001" y="1009"/>
                </a:cubicBezTo>
                <a:cubicBezTo>
                  <a:pt x="323961" y="-10016"/>
                  <a:pt x="425377" y="71568"/>
                  <a:pt x="460652" y="133307"/>
                </a:cubicBezTo>
                <a:cubicBezTo>
                  <a:pt x="495927" y="195046"/>
                  <a:pt x="489313" y="305295"/>
                  <a:pt x="460652" y="371444"/>
                </a:cubicBezTo>
                <a:cubicBezTo>
                  <a:pt x="431991" y="437593"/>
                  <a:pt x="341599" y="512562"/>
                  <a:pt x="288686" y="530202"/>
                </a:cubicBezTo>
                <a:cubicBezTo>
                  <a:pt x="235773" y="547842"/>
                  <a:pt x="182860" y="525791"/>
                  <a:pt x="143175" y="477282"/>
                </a:cubicBezTo>
                <a:cubicBezTo>
                  <a:pt x="103490" y="428773"/>
                  <a:pt x="72625" y="289860"/>
                  <a:pt x="50578" y="239146"/>
                </a:cubicBezTo>
                <a:cubicBezTo>
                  <a:pt x="28531" y="188432"/>
                  <a:pt x="-22177" y="239145"/>
                  <a:pt x="10893" y="199456"/>
                </a:cubicBezTo>
                <a:close/>
              </a:path>
            </a:pathLst>
          </a:custGeom>
          <a:solidFill>
            <a:srgbClr val="5266FF">
              <a:alpha val="17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eform 168"/>
          <p:cNvSpPr/>
          <p:nvPr/>
        </p:nvSpPr>
        <p:spPr>
          <a:xfrm rot="10800000">
            <a:off x="7019314" y="1332376"/>
            <a:ext cx="518983" cy="998827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6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398607" y="1455541"/>
            <a:ext cx="1254851" cy="854684"/>
            <a:chOff x="4038499" y="1979074"/>
            <a:chExt cx="1330052" cy="1091066"/>
          </a:xfrm>
        </p:grpSpPr>
        <p:sp>
          <p:nvSpPr>
            <p:cNvPr id="30" name="Oval 29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038499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309881" y="2452100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895289" y="2455063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30" idx="4"/>
              <a:endCxn id="33" idx="0"/>
            </p:cNvCxnSpPr>
            <p:nvPr/>
          </p:nvCxnSpPr>
          <p:spPr>
            <a:xfrm flipH="1">
              <a:off x="4109592" y="2132567"/>
              <a:ext cx="105004" cy="628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4" idx="2"/>
              <a:endCxn id="30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44" idx="3"/>
              <a:endCxn id="34" idx="0"/>
            </p:cNvCxnSpPr>
            <p:nvPr/>
          </p:nvCxnSpPr>
          <p:spPr>
            <a:xfrm flipH="1">
              <a:off x="4380974" y="2101603"/>
              <a:ext cx="275254" cy="350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8" idx="1"/>
              <a:endCxn id="34" idx="5"/>
            </p:cNvCxnSpPr>
            <p:nvPr/>
          </p:nvCxnSpPr>
          <p:spPr>
            <a:xfrm flipH="1" flipV="1">
              <a:off x="4431244" y="2574629"/>
              <a:ext cx="251161" cy="3729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8" idx="7"/>
              <a:endCxn id="39" idx="3"/>
            </p:cNvCxnSpPr>
            <p:nvPr/>
          </p:nvCxnSpPr>
          <p:spPr>
            <a:xfrm flipV="1">
              <a:off x="4782945" y="2577592"/>
              <a:ext cx="133167" cy="3700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44" idx="4"/>
              <a:endCxn id="39" idx="1"/>
            </p:cNvCxnSpPr>
            <p:nvPr/>
          </p:nvCxnSpPr>
          <p:spPr>
            <a:xfrm>
              <a:off x="4706498" y="2122626"/>
              <a:ext cx="209614" cy="3534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32" idx="4"/>
              <a:endCxn id="42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39" idx="6"/>
              <a:endCxn id="32" idx="3"/>
            </p:cNvCxnSpPr>
            <p:nvPr/>
          </p:nvCxnSpPr>
          <p:spPr>
            <a:xfrm flipV="1">
              <a:off x="5037475" y="2101603"/>
              <a:ext cx="67527" cy="425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34" idx="5"/>
              <a:endCxn id="42" idx="2"/>
            </p:cNvCxnSpPr>
            <p:nvPr/>
          </p:nvCxnSpPr>
          <p:spPr>
            <a:xfrm>
              <a:off x="4431244" y="2574629"/>
              <a:ext cx="795121" cy="2582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33" idx="7"/>
              <a:endCxn id="39" idx="3"/>
            </p:cNvCxnSpPr>
            <p:nvPr/>
          </p:nvCxnSpPr>
          <p:spPr>
            <a:xfrm flipV="1">
              <a:off x="4159862" y="2577592"/>
              <a:ext cx="756250" cy="2045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30" idx="5"/>
              <a:endCxn id="39" idx="1"/>
            </p:cNvCxnSpPr>
            <p:nvPr/>
          </p:nvCxnSpPr>
          <p:spPr>
            <a:xfrm>
              <a:off x="4264866" y="2111544"/>
              <a:ext cx="651246" cy="3645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813" y="1298492"/>
            <a:ext cx="108103" cy="106828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765" y="1282782"/>
            <a:ext cx="108103" cy="106828"/>
          </a:xfrm>
          <a:prstGeom prst="rect">
            <a:avLst/>
          </a:prstGeom>
        </p:spPr>
      </p:pic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8957" y="2245597"/>
            <a:ext cx="123014" cy="106828"/>
          </a:xfrm>
          <a:prstGeom prst="rect">
            <a:avLst/>
          </a:prstGeom>
        </p:spPr>
      </p:pic>
      <p:sp>
        <p:nvSpPr>
          <p:cNvPr id="71" name="Down Arrow 70"/>
          <p:cNvSpPr/>
          <p:nvPr/>
        </p:nvSpPr>
        <p:spPr>
          <a:xfrm rot="16200000">
            <a:off x="2698067" y="1453686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9616" y="1009615"/>
            <a:ext cx="1260502" cy="176044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3690338" y="1428051"/>
            <a:ext cx="1155784" cy="854684"/>
            <a:chOff x="4143503" y="1979074"/>
            <a:chExt cx="1225048" cy="1091066"/>
          </a:xfrm>
        </p:grpSpPr>
        <p:sp>
          <p:nvSpPr>
            <p:cNvPr id="73" name="Oval 72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Connector 82"/>
            <p:cNvCxnSpPr>
              <a:stCxn id="81" idx="2"/>
              <a:endCxn id="73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4" idx="4"/>
              <a:endCxn id="80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3" name="Picture 92" descr="latex-image-1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477" y="1271001"/>
            <a:ext cx="108103" cy="106828"/>
          </a:xfrm>
          <a:prstGeom prst="rect">
            <a:avLst/>
          </a:prstGeom>
        </p:spPr>
      </p:pic>
      <p:pic>
        <p:nvPicPr>
          <p:cNvPr id="94" name="Picture 93" descr="latex-image-1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4428" y="1255292"/>
            <a:ext cx="108103" cy="106828"/>
          </a:xfrm>
          <a:prstGeom prst="rect">
            <a:avLst/>
          </a:prstGeom>
        </p:spPr>
      </p:pic>
      <p:pic>
        <p:nvPicPr>
          <p:cNvPr id="95" name="Picture 94" descr="latex-image-1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621" y="2218107"/>
            <a:ext cx="123014" cy="106828"/>
          </a:xfrm>
          <a:prstGeom prst="rect">
            <a:avLst/>
          </a:prstGeom>
        </p:spPr>
      </p:pic>
      <p:sp>
        <p:nvSpPr>
          <p:cNvPr id="128" name="Freeform 127"/>
          <p:cNvSpPr/>
          <p:nvPr/>
        </p:nvSpPr>
        <p:spPr>
          <a:xfrm rot="15705280">
            <a:off x="6299795" y="702823"/>
            <a:ext cx="595288" cy="1211862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0000"/>
            </a:srgbClr>
          </a:solidFill>
          <a:ln>
            <a:solidFill>
              <a:srgbClr val="000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Down Arrow 156"/>
          <p:cNvSpPr/>
          <p:nvPr/>
        </p:nvSpPr>
        <p:spPr>
          <a:xfrm rot="16200000">
            <a:off x="4936818" y="1424311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sp>
        <p:nvSpPr>
          <p:cNvPr id="159" name="Oval 158"/>
          <p:cNvSpPr/>
          <p:nvPr/>
        </p:nvSpPr>
        <p:spPr>
          <a:xfrm>
            <a:off x="6207991" y="1382473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70954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6696778" y="2116919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7229628" y="1987305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66720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Connector 163"/>
          <p:cNvCxnSpPr>
            <a:stCxn id="163" idx="2"/>
            <a:endCxn id="159" idx="6"/>
          </p:cNvCxnSpPr>
          <p:nvPr/>
        </p:nvCxnSpPr>
        <p:spPr>
          <a:xfrm flipH="1">
            <a:off x="6342138" y="1430912"/>
            <a:ext cx="329943" cy="77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0" idx="4"/>
            <a:endCxn id="162" idx="1"/>
          </p:cNvCxnSpPr>
          <p:nvPr/>
        </p:nvCxnSpPr>
        <p:spPr>
          <a:xfrm>
            <a:off x="7162555" y="1487137"/>
            <a:ext cx="86719" cy="516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latex-image-1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0130" y="1217636"/>
            <a:ext cx="108103" cy="106828"/>
          </a:xfrm>
          <a:prstGeom prst="rect">
            <a:avLst/>
          </a:prstGeom>
        </p:spPr>
      </p:pic>
      <p:pic>
        <p:nvPicPr>
          <p:cNvPr id="167" name="Picture 166" descr="latex-image-1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2082" y="1201927"/>
            <a:ext cx="108103" cy="106828"/>
          </a:xfrm>
          <a:prstGeom prst="rect">
            <a:avLst/>
          </a:prstGeom>
        </p:spPr>
      </p:pic>
      <p:pic>
        <p:nvPicPr>
          <p:cNvPr id="168" name="Picture 167" descr="latex-image-1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9274" y="2164742"/>
            <a:ext cx="123014" cy="106828"/>
          </a:xfrm>
          <a:prstGeom prst="rect">
            <a:avLst/>
          </a:prstGeom>
        </p:spPr>
      </p:pic>
      <p:sp>
        <p:nvSpPr>
          <p:cNvPr id="172" name="Rectangle 171"/>
          <p:cNvSpPr/>
          <p:nvPr/>
        </p:nvSpPr>
        <p:spPr>
          <a:xfrm>
            <a:off x="1166885" y="2952076"/>
            <a:ext cx="6546921" cy="1494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extBox 172"/>
          <p:cNvSpPr txBox="1"/>
          <p:nvPr/>
        </p:nvSpPr>
        <p:spPr>
          <a:xfrm>
            <a:off x="2460622" y="666077"/>
            <a:ext cx="395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Sample Batch + Connected Components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4" name="Down Arrow 173"/>
          <p:cNvSpPr/>
          <p:nvPr/>
        </p:nvSpPr>
        <p:spPr>
          <a:xfrm>
            <a:off x="3905806" y="2598033"/>
            <a:ext cx="1069080" cy="354043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Left Bracket 21"/>
          <p:cNvSpPr/>
          <p:nvPr/>
        </p:nvSpPr>
        <p:spPr>
          <a:xfrm rot="16200000">
            <a:off x="1582378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Left Bracket 174"/>
          <p:cNvSpPr/>
          <p:nvPr/>
        </p:nvSpPr>
        <p:spPr>
          <a:xfrm rot="16200000">
            <a:off x="3028537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Left Bracket 175"/>
          <p:cNvSpPr/>
          <p:nvPr/>
        </p:nvSpPr>
        <p:spPr>
          <a:xfrm rot="16200000">
            <a:off x="6358317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TextBox 176"/>
          <p:cNvSpPr txBox="1"/>
          <p:nvPr/>
        </p:nvSpPr>
        <p:spPr>
          <a:xfrm>
            <a:off x="1567131" y="4058138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2981224" y="4058138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6309877" y="4058138"/>
            <a:ext cx="83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p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21611" y="3392294"/>
            <a:ext cx="248428" cy="601064"/>
            <a:chOff x="3441910" y="4747595"/>
            <a:chExt cx="518983" cy="998827"/>
          </a:xfrm>
        </p:grpSpPr>
        <p:sp>
          <p:nvSpPr>
            <p:cNvPr id="79" name="Freeform 78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2" idx="4"/>
              <a:endCxn id="84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6875545" y="3376963"/>
            <a:ext cx="197687" cy="259589"/>
            <a:chOff x="3547909" y="5315043"/>
            <a:chExt cx="412982" cy="431376"/>
          </a:xfrm>
        </p:grpSpPr>
        <p:sp>
          <p:nvSpPr>
            <p:cNvPr id="103" name="Freeform 102"/>
            <p:cNvSpPr/>
            <p:nvPr/>
          </p:nvSpPr>
          <p:spPr>
            <a:xfrm rot="10800000">
              <a:off x="3547909" y="5315043"/>
              <a:ext cx="412982" cy="431376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/>
          <p:cNvGrpSpPr/>
          <p:nvPr/>
        </p:nvGrpSpPr>
        <p:grpSpPr>
          <a:xfrm rot="5400000">
            <a:off x="3218179" y="3146751"/>
            <a:ext cx="248428" cy="601064"/>
            <a:chOff x="3441910" y="4747595"/>
            <a:chExt cx="518983" cy="998827"/>
          </a:xfrm>
        </p:grpSpPr>
        <p:sp>
          <p:nvSpPr>
            <p:cNvPr id="108" name="Freeform 107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10"/>
            <p:cNvCxnSpPr>
              <a:stCxn id="109" idx="4"/>
              <a:endCxn id="110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1961487" y="3548635"/>
            <a:ext cx="248428" cy="264249"/>
            <a:chOff x="3441910" y="5307301"/>
            <a:chExt cx="518983" cy="439120"/>
          </a:xfrm>
        </p:grpSpPr>
        <p:sp>
          <p:nvSpPr>
            <p:cNvPr id="113" name="Freeform 112"/>
            <p:cNvSpPr/>
            <p:nvPr/>
          </p:nvSpPr>
          <p:spPr>
            <a:xfrm rot="10800000">
              <a:off x="3441910" y="5307301"/>
              <a:ext cx="518983" cy="439120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489640" y="3427253"/>
            <a:ext cx="344463" cy="587818"/>
            <a:chOff x="5749248" y="5065643"/>
            <a:chExt cx="672457" cy="864392"/>
          </a:xfrm>
        </p:grpSpPr>
        <p:sp>
          <p:nvSpPr>
            <p:cNvPr id="115" name="Freeform 114"/>
            <p:cNvSpPr/>
            <p:nvPr/>
          </p:nvSpPr>
          <p:spPr>
            <a:xfrm rot="10800000">
              <a:off x="5749248" y="5065643"/>
              <a:ext cx="672457" cy="864392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5825417" y="5107954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5959564" y="572057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/>
            <p:cNvCxnSpPr>
              <a:stCxn id="116" idx="4"/>
              <a:endCxn id="117" idx="0"/>
            </p:cNvCxnSpPr>
            <p:nvPr/>
          </p:nvCxnSpPr>
          <p:spPr>
            <a:xfrm>
              <a:off x="5892491" y="5220405"/>
              <a:ext cx="134147" cy="500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6134086" y="548360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" name="Straight Connector 121"/>
            <p:cNvCxnSpPr>
              <a:stCxn id="116" idx="5"/>
              <a:endCxn id="121" idx="1"/>
            </p:cNvCxnSpPr>
            <p:nvPr/>
          </p:nvCxnSpPr>
          <p:spPr>
            <a:xfrm>
              <a:off x="5939919" y="5203937"/>
              <a:ext cx="213812" cy="2961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2416064">
            <a:off x="3180954" y="3571497"/>
            <a:ext cx="553074" cy="466467"/>
            <a:chOff x="4428117" y="5987554"/>
            <a:chExt cx="587819" cy="636409"/>
          </a:xfrm>
        </p:grpSpPr>
        <p:sp>
          <p:nvSpPr>
            <p:cNvPr id="124" name="Freeform 123"/>
            <p:cNvSpPr/>
            <p:nvPr/>
          </p:nvSpPr>
          <p:spPr>
            <a:xfrm rot="14238617">
              <a:off x="4407405" y="6008266"/>
              <a:ext cx="629244" cy="587819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4540676" y="6130889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4609392" y="6547492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/>
            <p:cNvCxnSpPr>
              <a:stCxn id="125" idx="4"/>
              <a:endCxn id="126" idx="0"/>
            </p:cNvCxnSpPr>
            <p:nvPr/>
          </p:nvCxnSpPr>
          <p:spPr>
            <a:xfrm>
              <a:off x="4575035" y="6207360"/>
              <a:ext cx="68716" cy="3401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/>
            <p:cNvSpPr/>
            <p:nvPr/>
          </p:nvSpPr>
          <p:spPr>
            <a:xfrm>
              <a:off x="4698790" y="638634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" name="Straight Connector 129"/>
            <p:cNvCxnSpPr>
              <a:stCxn id="125" idx="5"/>
              <a:endCxn id="129" idx="1"/>
            </p:cNvCxnSpPr>
            <p:nvPr/>
          </p:nvCxnSpPr>
          <p:spPr>
            <a:xfrm>
              <a:off x="4599329" y="6196161"/>
              <a:ext cx="109524" cy="2013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Oval 131"/>
            <p:cNvSpPr/>
            <p:nvPr/>
          </p:nvSpPr>
          <p:spPr>
            <a:xfrm>
              <a:off x="4851190" y="622570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3" name="Straight Connector 132"/>
            <p:cNvCxnSpPr>
              <a:stCxn id="125" idx="6"/>
              <a:endCxn id="132" idx="2"/>
            </p:cNvCxnSpPr>
            <p:nvPr/>
          </p:nvCxnSpPr>
          <p:spPr>
            <a:xfrm>
              <a:off x="4609392" y="6169125"/>
              <a:ext cx="241798" cy="94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3" name="Straight Connector 142"/>
          <p:cNvCxnSpPr/>
          <p:nvPr/>
        </p:nvCxnSpPr>
        <p:spPr>
          <a:xfrm flipH="1">
            <a:off x="4711975" y="3787952"/>
            <a:ext cx="668523" cy="0"/>
          </a:xfrm>
          <a:prstGeom prst="line">
            <a:avLst/>
          </a:prstGeom>
          <a:solidFill>
            <a:schemeClr val="tx1"/>
          </a:solidFill>
          <a:ln w="571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2150497" y="4744193"/>
            <a:ext cx="4573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Asynchronous and Lock-free Stochastic Updates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1166885" y="4794936"/>
            <a:ext cx="6546921" cy="1494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Left Bracket 145"/>
          <p:cNvSpPr/>
          <p:nvPr/>
        </p:nvSpPr>
        <p:spPr>
          <a:xfrm rot="16200000">
            <a:off x="1616692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Left Bracket 146"/>
          <p:cNvSpPr/>
          <p:nvPr/>
        </p:nvSpPr>
        <p:spPr>
          <a:xfrm rot="16200000">
            <a:off x="3062851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Left Bracket 147"/>
          <p:cNvSpPr/>
          <p:nvPr/>
        </p:nvSpPr>
        <p:spPr>
          <a:xfrm rot="16200000">
            <a:off x="6392631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48"/>
          <p:cNvSpPr txBox="1"/>
          <p:nvPr/>
        </p:nvSpPr>
        <p:spPr>
          <a:xfrm>
            <a:off x="1601445" y="5900998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015538" y="5900998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344191" y="5900998"/>
            <a:ext cx="83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p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1655925" y="5235154"/>
            <a:ext cx="248428" cy="601064"/>
            <a:chOff x="3441910" y="4747595"/>
            <a:chExt cx="518983" cy="998827"/>
          </a:xfrm>
        </p:grpSpPr>
        <p:sp>
          <p:nvSpPr>
            <p:cNvPr id="153" name="Freeform 152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/>
            <p:cNvCxnSpPr>
              <a:stCxn id="154" idx="4"/>
              <a:endCxn id="155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/>
          <p:cNvGrpSpPr/>
          <p:nvPr/>
        </p:nvGrpSpPr>
        <p:grpSpPr>
          <a:xfrm>
            <a:off x="6909859" y="5219823"/>
            <a:ext cx="197687" cy="259589"/>
            <a:chOff x="3547909" y="5315043"/>
            <a:chExt cx="412982" cy="431376"/>
          </a:xfrm>
        </p:grpSpPr>
        <p:sp>
          <p:nvSpPr>
            <p:cNvPr id="180" name="Freeform 179"/>
            <p:cNvSpPr/>
            <p:nvPr/>
          </p:nvSpPr>
          <p:spPr>
            <a:xfrm rot="10800000">
              <a:off x="3547909" y="5315043"/>
              <a:ext cx="412982" cy="431376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2" name="Group 181"/>
          <p:cNvGrpSpPr/>
          <p:nvPr/>
        </p:nvGrpSpPr>
        <p:grpSpPr>
          <a:xfrm rot="5400000">
            <a:off x="3252493" y="4989611"/>
            <a:ext cx="248428" cy="601064"/>
            <a:chOff x="3441910" y="4747595"/>
            <a:chExt cx="518983" cy="998827"/>
          </a:xfrm>
        </p:grpSpPr>
        <p:sp>
          <p:nvSpPr>
            <p:cNvPr id="183" name="Freeform 182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6" name="Straight Connector 185"/>
            <p:cNvCxnSpPr>
              <a:stCxn id="184" idx="4"/>
              <a:endCxn id="185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/>
          <p:cNvGrpSpPr/>
          <p:nvPr/>
        </p:nvGrpSpPr>
        <p:grpSpPr>
          <a:xfrm>
            <a:off x="1995801" y="5391495"/>
            <a:ext cx="248428" cy="264249"/>
            <a:chOff x="3441910" y="5307301"/>
            <a:chExt cx="518983" cy="439120"/>
          </a:xfrm>
        </p:grpSpPr>
        <p:sp>
          <p:nvSpPr>
            <p:cNvPr id="188" name="Freeform 187"/>
            <p:cNvSpPr/>
            <p:nvPr/>
          </p:nvSpPr>
          <p:spPr>
            <a:xfrm rot="10800000">
              <a:off x="3441910" y="5307301"/>
              <a:ext cx="518983" cy="439120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0" name="Group 189"/>
          <p:cNvGrpSpPr/>
          <p:nvPr/>
        </p:nvGrpSpPr>
        <p:grpSpPr>
          <a:xfrm>
            <a:off x="6523954" y="5270113"/>
            <a:ext cx="344463" cy="587818"/>
            <a:chOff x="5749248" y="5065643"/>
            <a:chExt cx="672457" cy="864392"/>
          </a:xfrm>
        </p:grpSpPr>
        <p:sp>
          <p:nvSpPr>
            <p:cNvPr id="191" name="Freeform 190"/>
            <p:cNvSpPr/>
            <p:nvPr/>
          </p:nvSpPr>
          <p:spPr>
            <a:xfrm rot="10800000">
              <a:off x="5749248" y="5065643"/>
              <a:ext cx="672457" cy="864392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5825417" y="5107954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5959564" y="572057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4" name="Straight Connector 193"/>
            <p:cNvCxnSpPr>
              <a:stCxn id="192" idx="4"/>
              <a:endCxn id="193" idx="0"/>
            </p:cNvCxnSpPr>
            <p:nvPr/>
          </p:nvCxnSpPr>
          <p:spPr>
            <a:xfrm>
              <a:off x="5892491" y="5220405"/>
              <a:ext cx="134147" cy="500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Oval 194"/>
            <p:cNvSpPr/>
            <p:nvPr/>
          </p:nvSpPr>
          <p:spPr>
            <a:xfrm>
              <a:off x="6134086" y="548360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/>
            <p:cNvCxnSpPr>
              <a:stCxn id="192" idx="5"/>
              <a:endCxn id="195" idx="1"/>
            </p:cNvCxnSpPr>
            <p:nvPr/>
          </p:nvCxnSpPr>
          <p:spPr>
            <a:xfrm>
              <a:off x="5939919" y="5203937"/>
              <a:ext cx="213812" cy="2961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/>
          <p:cNvGrpSpPr/>
          <p:nvPr/>
        </p:nvGrpSpPr>
        <p:grpSpPr>
          <a:xfrm rot="2416064">
            <a:off x="3215268" y="5414357"/>
            <a:ext cx="553074" cy="466467"/>
            <a:chOff x="4428117" y="5987554"/>
            <a:chExt cx="587819" cy="636409"/>
          </a:xfrm>
        </p:grpSpPr>
        <p:sp>
          <p:nvSpPr>
            <p:cNvPr id="198" name="Freeform 197"/>
            <p:cNvSpPr/>
            <p:nvPr/>
          </p:nvSpPr>
          <p:spPr>
            <a:xfrm rot="14238617">
              <a:off x="4407405" y="6008266"/>
              <a:ext cx="629244" cy="587819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4540676" y="6130889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4609392" y="6547492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1" name="Straight Connector 200"/>
            <p:cNvCxnSpPr>
              <a:stCxn id="199" idx="4"/>
              <a:endCxn id="200" idx="0"/>
            </p:cNvCxnSpPr>
            <p:nvPr/>
          </p:nvCxnSpPr>
          <p:spPr>
            <a:xfrm>
              <a:off x="4575035" y="6207360"/>
              <a:ext cx="68716" cy="3401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/>
            <p:cNvSpPr/>
            <p:nvPr/>
          </p:nvSpPr>
          <p:spPr>
            <a:xfrm>
              <a:off x="4698790" y="638634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/>
            <p:cNvCxnSpPr>
              <a:stCxn id="199" idx="5"/>
              <a:endCxn id="202" idx="1"/>
            </p:cNvCxnSpPr>
            <p:nvPr/>
          </p:nvCxnSpPr>
          <p:spPr>
            <a:xfrm>
              <a:off x="4599329" y="6196161"/>
              <a:ext cx="109524" cy="2013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Oval 203"/>
            <p:cNvSpPr/>
            <p:nvPr/>
          </p:nvSpPr>
          <p:spPr>
            <a:xfrm>
              <a:off x="4851190" y="622570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Straight Connector 204"/>
            <p:cNvCxnSpPr>
              <a:stCxn id="199" idx="6"/>
              <a:endCxn id="204" idx="2"/>
            </p:cNvCxnSpPr>
            <p:nvPr/>
          </p:nvCxnSpPr>
          <p:spPr>
            <a:xfrm>
              <a:off x="4609392" y="6169125"/>
              <a:ext cx="241798" cy="94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6" name="Straight Connector 205"/>
          <p:cNvCxnSpPr/>
          <p:nvPr/>
        </p:nvCxnSpPr>
        <p:spPr>
          <a:xfrm flipH="1">
            <a:off x="4746289" y="5630812"/>
            <a:ext cx="668523" cy="0"/>
          </a:xfrm>
          <a:prstGeom prst="line">
            <a:avLst/>
          </a:prstGeom>
          <a:solidFill>
            <a:schemeClr val="tx1"/>
          </a:solidFill>
          <a:ln w="571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" name="TextBox 206"/>
          <p:cNvSpPr txBox="1"/>
          <p:nvPr/>
        </p:nvSpPr>
        <p:spPr>
          <a:xfrm>
            <a:off x="1641273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3088983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6425658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10" name="Down Arrow 209"/>
          <p:cNvSpPr/>
          <p:nvPr/>
        </p:nvSpPr>
        <p:spPr>
          <a:xfrm>
            <a:off x="3905806" y="4440893"/>
            <a:ext cx="1069080" cy="354043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3" name="TextBox 212"/>
          <p:cNvSpPr txBox="1"/>
          <p:nvPr/>
        </p:nvSpPr>
        <p:spPr>
          <a:xfrm>
            <a:off x="2824253" y="1595449"/>
            <a:ext cx="77950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sample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5139333" y="1559311"/>
            <a:ext cx="58087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C.C.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102953" y="3342149"/>
            <a:ext cx="93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1I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136654" y="5238299"/>
            <a:ext cx="914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III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126960" y="1363623"/>
            <a:ext cx="88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</a:t>
            </a:r>
            <a:endParaRPr lang="en-US" dirty="0">
              <a:latin typeface="Gill Sans Light"/>
              <a:cs typeface="Gill Sans Light"/>
            </a:endParaRPr>
          </a:p>
        </p:txBody>
      </p:sp>
      <p:pic>
        <p:nvPicPr>
          <p:cNvPr id="158" name="Picture 15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4440" y="27203"/>
            <a:ext cx="2215120" cy="59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230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02953" y="666077"/>
            <a:ext cx="7610853" cy="5623195"/>
            <a:chOff x="102953" y="666077"/>
            <a:chExt cx="7610853" cy="5623195"/>
          </a:xfrm>
        </p:grpSpPr>
        <p:sp>
          <p:nvSpPr>
            <p:cNvPr id="19" name="Rectangle 18"/>
            <p:cNvSpPr/>
            <p:nvPr/>
          </p:nvSpPr>
          <p:spPr>
            <a:xfrm>
              <a:off x="1166885" y="666077"/>
              <a:ext cx="6546921" cy="19319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3888728" y="3044754"/>
              <a:ext cx="1096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Allocation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70" name="Freeform 169"/>
            <p:cNvSpPr/>
            <p:nvPr/>
          </p:nvSpPr>
          <p:spPr>
            <a:xfrm>
              <a:off x="6571055" y="1973869"/>
              <a:ext cx="418258" cy="392829"/>
            </a:xfrm>
            <a:custGeom>
              <a:avLst/>
              <a:gdLst>
                <a:gd name="connsiteX0" fmla="*/ 10893 w 484691"/>
                <a:gd name="connsiteY0" fmla="*/ 199456 h 536235"/>
                <a:gd name="connsiteX1" fmla="*/ 249001 w 484691"/>
                <a:gd name="connsiteY1" fmla="*/ 1009 h 536235"/>
                <a:gd name="connsiteX2" fmla="*/ 460652 w 484691"/>
                <a:gd name="connsiteY2" fmla="*/ 133307 h 536235"/>
                <a:gd name="connsiteX3" fmla="*/ 460652 w 484691"/>
                <a:gd name="connsiteY3" fmla="*/ 371444 h 536235"/>
                <a:gd name="connsiteX4" fmla="*/ 288686 w 484691"/>
                <a:gd name="connsiteY4" fmla="*/ 530202 h 536235"/>
                <a:gd name="connsiteX5" fmla="*/ 143175 w 484691"/>
                <a:gd name="connsiteY5" fmla="*/ 477282 h 536235"/>
                <a:gd name="connsiteX6" fmla="*/ 50578 w 484691"/>
                <a:gd name="connsiteY6" fmla="*/ 239146 h 536235"/>
                <a:gd name="connsiteX7" fmla="*/ 10893 w 484691"/>
                <a:gd name="connsiteY7" fmla="*/ 199456 h 5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4691" h="536235">
                  <a:moveTo>
                    <a:pt x="10893" y="199456"/>
                  </a:moveTo>
                  <a:cubicBezTo>
                    <a:pt x="43963" y="159767"/>
                    <a:pt x="174041" y="12034"/>
                    <a:pt x="249001" y="1009"/>
                  </a:cubicBezTo>
                  <a:cubicBezTo>
                    <a:pt x="323961" y="-10016"/>
                    <a:pt x="425377" y="71568"/>
                    <a:pt x="460652" y="133307"/>
                  </a:cubicBezTo>
                  <a:cubicBezTo>
                    <a:pt x="495927" y="195046"/>
                    <a:pt x="489313" y="305295"/>
                    <a:pt x="460652" y="371444"/>
                  </a:cubicBezTo>
                  <a:cubicBezTo>
                    <a:pt x="431991" y="437593"/>
                    <a:pt x="341599" y="512562"/>
                    <a:pt x="288686" y="530202"/>
                  </a:cubicBezTo>
                  <a:cubicBezTo>
                    <a:pt x="235773" y="547842"/>
                    <a:pt x="182860" y="525791"/>
                    <a:pt x="143175" y="477282"/>
                  </a:cubicBezTo>
                  <a:cubicBezTo>
                    <a:pt x="103490" y="428773"/>
                    <a:pt x="72625" y="289860"/>
                    <a:pt x="50578" y="239146"/>
                  </a:cubicBezTo>
                  <a:cubicBezTo>
                    <a:pt x="28531" y="188432"/>
                    <a:pt x="-22177" y="239145"/>
                    <a:pt x="10893" y="199456"/>
                  </a:cubicBezTo>
                  <a:close/>
                </a:path>
              </a:pathLst>
            </a:custGeom>
            <a:solidFill>
              <a:srgbClr val="5266FF">
                <a:alpha val="17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reeform 168"/>
            <p:cNvSpPr/>
            <p:nvPr/>
          </p:nvSpPr>
          <p:spPr>
            <a:xfrm rot="10800000">
              <a:off x="7019314" y="1332376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1398607" y="1455541"/>
              <a:ext cx="1254851" cy="854684"/>
              <a:chOff x="4038499" y="1979074"/>
              <a:chExt cx="1330052" cy="1091066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4143503" y="1989015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084179" y="1979074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038499" y="2761126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4309881" y="2452100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4661582" y="2926588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4895289" y="2455063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5226365" y="2761126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4635405" y="1979074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Straight Connector 44"/>
              <p:cNvCxnSpPr>
                <a:stCxn id="30" idx="4"/>
                <a:endCxn id="33" idx="0"/>
              </p:cNvCxnSpPr>
              <p:nvPr/>
            </p:nvCxnSpPr>
            <p:spPr>
              <a:xfrm flipH="1">
                <a:off x="4109592" y="2132567"/>
                <a:ext cx="105004" cy="6285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44" idx="2"/>
                <a:endCxn id="30" idx="6"/>
              </p:cNvCxnSpPr>
              <p:nvPr/>
            </p:nvCxnSpPr>
            <p:spPr>
              <a:xfrm flipH="1">
                <a:off x="4285689" y="2050850"/>
                <a:ext cx="349716" cy="99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44" idx="3"/>
                <a:endCxn id="34" idx="0"/>
              </p:cNvCxnSpPr>
              <p:nvPr/>
            </p:nvCxnSpPr>
            <p:spPr>
              <a:xfrm flipH="1">
                <a:off x="4380974" y="2101603"/>
                <a:ext cx="275254" cy="3504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38" idx="1"/>
                <a:endCxn id="34" idx="5"/>
              </p:cNvCxnSpPr>
              <p:nvPr/>
            </p:nvCxnSpPr>
            <p:spPr>
              <a:xfrm flipH="1" flipV="1">
                <a:off x="4431244" y="2574629"/>
                <a:ext cx="251161" cy="37298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stCxn id="38" idx="7"/>
                <a:endCxn id="39" idx="3"/>
              </p:cNvCxnSpPr>
              <p:nvPr/>
            </p:nvCxnSpPr>
            <p:spPr>
              <a:xfrm flipV="1">
                <a:off x="4782945" y="2577592"/>
                <a:ext cx="133167" cy="3700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>
                <a:stCxn id="44" idx="4"/>
                <a:endCxn id="39" idx="1"/>
              </p:cNvCxnSpPr>
              <p:nvPr/>
            </p:nvCxnSpPr>
            <p:spPr>
              <a:xfrm>
                <a:off x="4706498" y="2122626"/>
                <a:ext cx="209614" cy="353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>
                <a:stCxn id="32" idx="4"/>
                <a:endCxn id="42" idx="1"/>
              </p:cNvCxnSpPr>
              <p:nvPr/>
            </p:nvCxnSpPr>
            <p:spPr>
              <a:xfrm>
                <a:off x="5155272" y="2122626"/>
                <a:ext cx="91916" cy="6595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>
                <a:stCxn id="39" idx="6"/>
                <a:endCxn id="32" idx="3"/>
              </p:cNvCxnSpPr>
              <p:nvPr/>
            </p:nvCxnSpPr>
            <p:spPr>
              <a:xfrm flipV="1">
                <a:off x="5037475" y="2101603"/>
                <a:ext cx="67527" cy="4252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34" idx="5"/>
                <a:endCxn id="42" idx="2"/>
              </p:cNvCxnSpPr>
              <p:nvPr/>
            </p:nvCxnSpPr>
            <p:spPr>
              <a:xfrm>
                <a:off x="4431244" y="2574629"/>
                <a:ext cx="795121" cy="2582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33" idx="7"/>
                <a:endCxn id="39" idx="3"/>
              </p:cNvCxnSpPr>
              <p:nvPr/>
            </p:nvCxnSpPr>
            <p:spPr>
              <a:xfrm flipV="1">
                <a:off x="4159862" y="2577592"/>
                <a:ext cx="756250" cy="20455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30" idx="5"/>
                <a:endCxn id="39" idx="1"/>
              </p:cNvCxnSpPr>
              <p:nvPr/>
            </p:nvCxnSpPr>
            <p:spPr>
              <a:xfrm>
                <a:off x="4264866" y="2111544"/>
                <a:ext cx="651246" cy="36454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8" name="Picture 67" descr="latex-image-1.pdf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49813" y="1298492"/>
              <a:ext cx="108103" cy="106828"/>
            </a:xfrm>
            <a:prstGeom prst="rect">
              <a:avLst/>
            </a:prstGeom>
          </p:spPr>
        </p:pic>
        <p:pic>
          <p:nvPicPr>
            <p:cNvPr id="69" name="Picture 68" descr="latex-image-1.pdf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61765" y="1282782"/>
              <a:ext cx="108103" cy="106828"/>
            </a:xfrm>
            <a:prstGeom prst="rect">
              <a:avLst/>
            </a:prstGeom>
          </p:spPr>
        </p:pic>
        <p:pic>
          <p:nvPicPr>
            <p:cNvPr id="70" name="Picture 69" descr="latex-image-1.pdf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38957" y="2245597"/>
              <a:ext cx="123014" cy="106828"/>
            </a:xfrm>
            <a:prstGeom prst="rect">
              <a:avLst/>
            </a:prstGeom>
          </p:spPr>
        </p:pic>
        <p:sp>
          <p:nvSpPr>
            <p:cNvPr id="71" name="Down Arrow 70"/>
            <p:cNvSpPr/>
            <p:nvPr/>
          </p:nvSpPr>
          <p:spPr>
            <a:xfrm rot="16200000">
              <a:off x="2698067" y="1453686"/>
              <a:ext cx="1069080" cy="680912"/>
            </a:xfrm>
            <a:prstGeom prst="downArrow">
              <a:avLst/>
            </a:prstGeom>
            <a:solidFill>
              <a:srgbClr val="CA275B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16200000"/>
                </a:camera>
                <a:lightRig rig="threePt" dir="t"/>
              </a:scene3d>
            </a:bodyPr>
            <a:lstStyle/>
            <a:p>
              <a:pPr algn="ctr"/>
              <a:endParaRPr lang="en-US" dirty="0"/>
            </a:p>
          </p:txBody>
        </p:sp>
        <p:pic>
          <p:nvPicPr>
            <p:cNvPr id="3" name="Picture 2" descr="latex-image-1.pdf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39616" y="1009615"/>
              <a:ext cx="1260502" cy="176044"/>
            </a:xfrm>
            <a:prstGeom prst="rect">
              <a:avLst/>
            </a:prstGeom>
          </p:spPr>
        </p:pic>
        <p:grpSp>
          <p:nvGrpSpPr>
            <p:cNvPr id="72" name="Group 71"/>
            <p:cNvGrpSpPr/>
            <p:nvPr/>
          </p:nvGrpSpPr>
          <p:grpSpPr>
            <a:xfrm>
              <a:off x="3690338" y="1428051"/>
              <a:ext cx="1155784" cy="854684"/>
              <a:chOff x="4143503" y="1979074"/>
              <a:chExt cx="1225048" cy="1091066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4143503" y="1989015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5084179" y="1979074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4661582" y="2926588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5226365" y="2761126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4635405" y="1979074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3" name="Straight Connector 82"/>
              <p:cNvCxnSpPr>
                <a:stCxn id="81" idx="2"/>
                <a:endCxn id="73" idx="6"/>
              </p:cNvCxnSpPr>
              <p:nvPr/>
            </p:nvCxnSpPr>
            <p:spPr>
              <a:xfrm flipH="1">
                <a:off x="4285689" y="2050850"/>
                <a:ext cx="349716" cy="99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>
                <a:stCxn id="74" idx="4"/>
                <a:endCxn id="80" idx="1"/>
              </p:cNvCxnSpPr>
              <p:nvPr/>
            </p:nvCxnSpPr>
            <p:spPr>
              <a:xfrm>
                <a:off x="5155272" y="2122626"/>
                <a:ext cx="91916" cy="6595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3" name="Picture 92" descr="latex-image-1.pdf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42477" y="1271001"/>
              <a:ext cx="108103" cy="106828"/>
            </a:xfrm>
            <a:prstGeom prst="rect">
              <a:avLst/>
            </a:prstGeom>
          </p:spPr>
        </p:pic>
        <p:pic>
          <p:nvPicPr>
            <p:cNvPr id="94" name="Picture 93" descr="latex-image-1.pdf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54428" y="1255292"/>
              <a:ext cx="108103" cy="106828"/>
            </a:xfrm>
            <a:prstGeom prst="rect">
              <a:avLst/>
            </a:prstGeom>
          </p:spPr>
        </p:pic>
        <p:pic>
          <p:nvPicPr>
            <p:cNvPr id="95" name="Picture 94" descr="latex-image-1.pdf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31621" y="2218107"/>
              <a:ext cx="123014" cy="106828"/>
            </a:xfrm>
            <a:prstGeom prst="rect">
              <a:avLst/>
            </a:prstGeom>
          </p:spPr>
        </p:pic>
        <p:sp>
          <p:nvSpPr>
            <p:cNvPr id="128" name="Freeform 127"/>
            <p:cNvSpPr/>
            <p:nvPr/>
          </p:nvSpPr>
          <p:spPr>
            <a:xfrm rot="15705280">
              <a:off x="6299795" y="702823"/>
              <a:ext cx="595288" cy="1211862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0000"/>
              </a:srgbClr>
            </a:solidFill>
            <a:ln>
              <a:solidFill>
                <a:srgbClr val="000000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Down Arrow 156"/>
            <p:cNvSpPr/>
            <p:nvPr/>
          </p:nvSpPr>
          <p:spPr>
            <a:xfrm rot="16200000">
              <a:off x="4936818" y="1424311"/>
              <a:ext cx="1069080" cy="680912"/>
            </a:xfrm>
            <a:prstGeom prst="downArrow">
              <a:avLst/>
            </a:prstGeom>
            <a:solidFill>
              <a:srgbClr val="CA275B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16200000"/>
                </a:camera>
                <a:lightRig rig="threePt" dir="t"/>
              </a:scene3d>
            </a:bodyPr>
            <a:lstStyle/>
            <a:p>
              <a:pPr algn="ctr"/>
              <a:endParaRPr lang="en-US" dirty="0"/>
            </a:p>
          </p:txBody>
        </p:sp>
        <p:sp>
          <p:nvSpPr>
            <p:cNvPr id="159" name="Oval 158"/>
            <p:cNvSpPr/>
            <p:nvPr/>
          </p:nvSpPr>
          <p:spPr>
            <a:xfrm>
              <a:off x="6207991" y="138247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7095481" y="1374686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6696778" y="2116919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>
              <a:off x="7229628" y="1987305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>
              <a:off x="6672081" y="1374686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Straight Connector 163"/>
            <p:cNvCxnSpPr>
              <a:stCxn id="163" idx="2"/>
              <a:endCxn id="159" idx="6"/>
            </p:cNvCxnSpPr>
            <p:nvPr/>
          </p:nvCxnSpPr>
          <p:spPr>
            <a:xfrm flipH="1">
              <a:off x="6342138" y="1430912"/>
              <a:ext cx="329943" cy="7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60" idx="4"/>
              <a:endCxn id="162" idx="1"/>
            </p:cNvCxnSpPr>
            <p:nvPr/>
          </p:nvCxnSpPr>
          <p:spPr>
            <a:xfrm>
              <a:off x="7162555" y="1487137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66" name="Picture 165" descr="latex-image-1.pdf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60130" y="1217636"/>
              <a:ext cx="108103" cy="106828"/>
            </a:xfrm>
            <a:prstGeom prst="rect">
              <a:avLst/>
            </a:prstGeom>
          </p:spPr>
        </p:pic>
        <p:pic>
          <p:nvPicPr>
            <p:cNvPr id="167" name="Picture 166" descr="latex-image-1.pdf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2082" y="1201927"/>
              <a:ext cx="108103" cy="106828"/>
            </a:xfrm>
            <a:prstGeom prst="rect">
              <a:avLst/>
            </a:prstGeom>
          </p:spPr>
        </p:pic>
        <p:pic>
          <p:nvPicPr>
            <p:cNvPr id="168" name="Picture 167" descr="latex-image-1.pdf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49274" y="2164742"/>
              <a:ext cx="123014" cy="106828"/>
            </a:xfrm>
            <a:prstGeom prst="rect">
              <a:avLst/>
            </a:prstGeom>
          </p:spPr>
        </p:pic>
        <p:sp>
          <p:nvSpPr>
            <p:cNvPr id="172" name="Rectangle 171"/>
            <p:cNvSpPr/>
            <p:nvPr/>
          </p:nvSpPr>
          <p:spPr>
            <a:xfrm>
              <a:off x="1166885" y="2952076"/>
              <a:ext cx="6546921" cy="14943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2460622" y="666077"/>
              <a:ext cx="39528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Sample Batch + Connected Components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74" name="Down Arrow 173"/>
            <p:cNvSpPr/>
            <p:nvPr/>
          </p:nvSpPr>
          <p:spPr>
            <a:xfrm>
              <a:off x="3905806" y="2598033"/>
              <a:ext cx="1069080" cy="354043"/>
            </a:xfrm>
            <a:prstGeom prst="downArrow">
              <a:avLst/>
            </a:prstGeom>
            <a:solidFill>
              <a:srgbClr val="CA275B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Left Bracket 21"/>
            <p:cNvSpPr/>
            <p:nvPr/>
          </p:nvSpPr>
          <p:spPr>
            <a:xfrm rot="16200000">
              <a:off x="1582378" y="3298125"/>
              <a:ext cx="738354" cy="849703"/>
            </a:xfrm>
            <a:prstGeom prst="lef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Left Bracket 174"/>
            <p:cNvSpPr/>
            <p:nvPr/>
          </p:nvSpPr>
          <p:spPr>
            <a:xfrm rot="16200000">
              <a:off x="3028537" y="3298125"/>
              <a:ext cx="738354" cy="849703"/>
            </a:xfrm>
            <a:prstGeom prst="lef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Left Bracket 175"/>
            <p:cNvSpPr/>
            <p:nvPr/>
          </p:nvSpPr>
          <p:spPr>
            <a:xfrm rot="16200000">
              <a:off x="6358317" y="3298125"/>
              <a:ext cx="738354" cy="849703"/>
            </a:xfrm>
            <a:prstGeom prst="lef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1567131" y="4058138"/>
              <a:ext cx="768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Core1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2981224" y="4058138"/>
              <a:ext cx="8329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Core 2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6309877" y="4058138"/>
              <a:ext cx="8352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Core p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1621611" y="3392294"/>
              <a:ext cx="248428" cy="601064"/>
              <a:chOff x="3441910" y="4747595"/>
              <a:chExt cx="518983" cy="998827"/>
            </a:xfrm>
          </p:grpSpPr>
          <p:sp>
            <p:nvSpPr>
              <p:cNvPr id="79" name="Freeform 78"/>
              <p:cNvSpPr/>
              <p:nvPr/>
            </p:nvSpPr>
            <p:spPr>
              <a:xfrm rot="10800000">
                <a:off x="3441910" y="4747595"/>
                <a:ext cx="518983" cy="998827"/>
              </a:xfrm>
              <a:custGeom>
                <a:avLst/>
                <a:gdLst>
                  <a:gd name="connsiteX0" fmla="*/ 100601 w 601414"/>
                  <a:gd name="connsiteY0" fmla="*/ 34332 h 1363457"/>
                  <a:gd name="connsiteX1" fmla="*/ 8003 w 601414"/>
                  <a:gd name="connsiteY1" fmla="*/ 550294 h 1363457"/>
                  <a:gd name="connsiteX2" fmla="*/ 246111 w 601414"/>
                  <a:gd name="connsiteY2" fmla="*/ 1251474 h 1363457"/>
                  <a:gd name="connsiteX3" fmla="*/ 576816 w 601414"/>
                  <a:gd name="connsiteY3" fmla="*/ 1251474 h 1363457"/>
                  <a:gd name="connsiteX4" fmla="*/ 523904 w 601414"/>
                  <a:gd name="connsiteY4" fmla="*/ 179860 h 1363457"/>
                  <a:gd name="connsiteX5" fmla="*/ 100601 w 601414"/>
                  <a:gd name="connsiteY5" fmla="*/ 34332 h 1363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1414" h="1363457">
                    <a:moveTo>
                      <a:pt x="100601" y="34332"/>
                    </a:moveTo>
                    <a:cubicBezTo>
                      <a:pt x="14618" y="96071"/>
                      <a:pt x="-16249" y="347437"/>
                      <a:pt x="8003" y="550294"/>
                    </a:cubicBezTo>
                    <a:cubicBezTo>
                      <a:pt x="32255" y="753151"/>
                      <a:pt x="151309" y="1134611"/>
                      <a:pt x="246111" y="1251474"/>
                    </a:cubicBezTo>
                    <a:cubicBezTo>
                      <a:pt x="340913" y="1368337"/>
                      <a:pt x="530517" y="1430076"/>
                      <a:pt x="576816" y="1251474"/>
                    </a:cubicBezTo>
                    <a:cubicBezTo>
                      <a:pt x="623115" y="1072872"/>
                      <a:pt x="603273" y="380512"/>
                      <a:pt x="523904" y="179860"/>
                    </a:cubicBezTo>
                    <a:cubicBezTo>
                      <a:pt x="444535" y="-20792"/>
                      <a:pt x="186584" y="-27407"/>
                      <a:pt x="100601" y="34332"/>
                    </a:cubicBezTo>
                    <a:close/>
                  </a:path>
                </a:pathLst>
              </a:custGeom>
              <a:solidFill>
                <a:srgbClr val="5266FF">
                  <a:alpha val="16000"/>
                </a:srgbClr>
              </a:solidFill>
              <a:ln>
                <a:solidFill>
                  <a:srgbClr val="000000"/>
                </a:solidFill>
              </a:ln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3567255" y="4888291"/>
                <a:ext cx="134147" cy="112451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3701402" y="5500910"/>
                <a:ext cx="134147" cy="112451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Connector 84"/>
              <p:cNvCxnSpPr>
                <a:stCxn id="82" idx="4"/>
                <a:endCxn id="84" idx="1"/>
              </p:cNvCxnSpPr>
              <p:nvPr/>
            </p:nvCxnSpPr>
            <p:spPr>
              <a:xfrm>
                <a:off x="3634329" y="5000742"/>
                <a:ext cx="86719" cy="5166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" name="Group 101"/>
            <p:cNvGrpSpPr/>
            <p:nvPr/>
          </p:nvGrpSpPr>
          <p:grpSpPr>
            <a:xfrm>
              <a:off x="6875545" y="3376963"/>
              <a:ext cx="197687" cy="259589"/>
              <a:chOff x="3547909" y="5315043"/>
              <a:chExt cx="412982" cy="431376"/>
            </a:xfrm>
          </p:grpSpPr>
          <p:sp>
            <p:nvSpPr>
              <p:cNvPr id="103" name="Freeform 102"/>
              <p:cNvSpPr/>
              <p:nvPr/>
            </p:nvSpPr>
            <p:spPr>
              <a:xfrm rot="10800000">
                <a:off x="3547909" y="5315043"/>
                <a:ext cx="412982" cy="431376"/>
              </a:xfrm>
              <a:custGeom>
                <a:avLst/>
                <a:gdLst>
                  <a:gd name="connsiteX0" fmla="*/ 100601 w 601414"/>
                  <a:gd name="connsiteY0" fmla="*/ 34332 h 1363457"/>
                  <a:gd name="connsiteX1" fmla="*/ 8003 w 601414"/>
                  <a:gd name="connsiteY1" fmla="*/ 550294 h 1363457"/>
                  <a:gd name="connsiteX2" fmla="*/ 246111 w 601414"/>
                  <a:gd name="connsiteY2" fmla="*/ 1251474 h 1363457"/>
                  <a:gd name="connsiteX3" fmla="*/ 576816 w 601414"/>
                  <a:gd name="connsiteY3" fmla="*/ 1251474 h 1363457"/>
                  <a:gd name="connsiteX4" fmla="*/ 523904 w 601414"/>
                  <a:gd name="connsiteY4" fmla="*/ 179860 h 1363457"/>
                  <a:gd name="connsiteX5" fmla="*/ 100601 w 601414"/>
                  <a:gd name="connsiteY5" fmla="*/ 34332 h 1363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1414" h="1363457">
                    <a:moveTo>
                      <a:pt x="100601" y="34332"/>
                    </a:moveTo>
                    <a:cubicBezTo>
                      <a:pt x="14618" y="96071"/>
                      <a:pt x="-16249" y="347437"/>
                      <a:pt x="8003" y="550294"/>
                    </a:cubicBezTo>
                    <a:cubicBezTo>
                      <a:pt x="32255" y="753151"/>
                      <a:pt x="151309" y="1134611"/>
                      <a:pt x="246111" y="1251474"/>
                    </a:cubicBezTo>
                    <a:cubicBezTo>
                      <a:pt x="340913" y="1368337"/>
                      <a:pt x="530517" y="1430076"/>
                      <a:pt x="576816" y="1251474"/>
                    </a:cubicBezTo>
                    <a:cubicBezTo>
                      <a:pt x="623115" y="1072872"/>
                      <a:pt x="603273" y="380512"/>
                      <a:pt x="523904" y="179860"/>
                    </a:cubicBezTo>
                    <a:cubicBezTo>
                      <a:pt x="444535" y="-20792"/>
                      <a:pt x="186584" y="-27407"/>
                      <a:pt x="100601" y="34332"/>
                    </a:cubicBezTo>
                    <a:close/>
                  </a:path>
                </a:pathLst>
              </a:custGeom>
              <a:solidFill>
                <a:srgbClr val="5266FF">
                  <a:alpha val="16000"/>
                </a:srgbClr>
              </a:solidFill>
              <a:ln>
                <a:solidFill>
                  <a:srgbClr val="000000"/>
                </a:solidFill>
              </a:ln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3701402" y="5500910"/>
                <a:ext cx="134147" cy="112451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" name="Group 106"/>
            <p:cNvGrpSpPr/>
            <p:nvPr/>
          </p:nvGrpSpPr>
          <p:grpSpPr>
            <a:xfrm rot="5400000">
              <a:off x="3218179" y="3146751"/>
              <a:ext cx="248428" cy="601064"/>
              <a:chOff x="3441910" y="4747595"/>
              <a:chExt cx="518983" cy="998827"/>
            </a:xfrm>
          </p:grpSpPr>
          <p:sp>
            <p:nvSpPr>
              <p:cNvPr id="108" name="Freeform 107"/>
              <p:cNvSpPr/>
              <p:nvPr/>
            </p:nvSpPr>
            <p:spPr>
              <a:xfrm rot="10800000">
                <a:off x="3441910" y="4747595"/>
                <a:ext cx="518983" cy="998827"/>
              </a:xfrm>
              <a:custGeom>
                <a:avLst/>
                <a:gdLst>
                  <a:gd name="connsiteX0" fmla="*/ 100601 w 601414"/>
                  <a:gd name="connsiteY0" fmla="*/ 34332 h 1363457"/>
                  <a:gd name="connsiteX1" fmla="*/ 8003 w 601414"/>
                  <a:gd name="connsiteY1" fmla="*/ 550294 h 1363457"/>
                  <a:gd name="connsiteX2" fmla="*/ 246111 w 601414"/>
                  <a:gd name="connsiteY2" fmla="*/ 1251474 h 1363457"/>
                  <a:gd name="connsiteX3" fmla="*/ 576816 w 601414"/>
                  <a:gd name="connsiteY3" fmla="*/ 1251474 h 1363457"/>
                  <a:gd name="connsiteX4" fmla="*/ 523904 w 601414"/>
                  <a:gd name="connsiteY4" fmla="*/ 179860 h 1363457"/>
                  <a:gd name="connsiteX5" fmla="*/ 100601 w 601414"/>
                  <a:gd name="connsiteY5" fmla="*/ 34332 h 1363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1414" h="1363457">
                    <a:moveTo>
                      <a:pt x="100601" y="34332"/>
                    </a:moveTo>
                    <a:cubicBezTo>
                      <a:pt x="14618" y="96071"/>
                      <a:pt x="-16249" y="347437"/>
                      <a:pt x="8003" y="550294"/>
                    </a:cubicBezTo>
                    <a:cubicBezTo>
                      <a:pt x="32255" y="753151"/>
                      <a:pt x="151309" y="1134611"/>
                      <a:pt x="246111" y="1251474"/>
                    </a:cubicBezTo>
                    <a:cubicBezTo>
                      <a:pt x="340913" y="1368337"/>
                      <a:pt x="530517" y="1430076"/>
                      <a:pt x="576816" y="1251474"/>
                    </a:cubicBezTo>
                    <a:cubicBezTo>
                      <a:pt x="623115" y="1072872"/>
                      <a:pt x="603273" y="380512"/>
                      <a:pt x="523904" y="179860"/>
                    </a:cubicBezTo>
                    <a:cubicBezTo>
                      <a:pt x="444535" y="-20792"/>
                      <a:pt x="186584" y="-27407"/>
                      <a:pt x="100601" y="34332"/>
                    </a:cubicBezTo>
                    <a:close/>
                  </a:path>
                </a:pathLst>
              </a:custGeom>
              <a:solidFill>
                <a:srgbClr val="5266FF">
                  <a:alpha val="16000"/>
                </a:srgbClr>
              </a:solidFill>
              <a:ln>
                <a:solidFill>
                  <a:srgbClr val="000000"/>
                </a:solidFill>
              </a:ln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3567255" y="4888291"/>
                <a:ext cx="134147" cy="112451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3701402" y="5500910"/>
                <a:ext cx="134147" cy="112451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1" name="Straight Connector 110"/>
              <p:cNvCxnSpPr>
                <a:stCxn id="109" idx="4"/>
                <a:endCxn id="110" idx="1"/>
              </p:cNvCxnSpPr>
              <p:nvPr/>
            </p:nvCxnSpPr>
            <p:spPr>
              <a:xfrm>
                <a:off x="3634329" y="5000742"/>
                <a:ext cx="86719" cy="5166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/>
            <p:cNvGrpSpPr/>
            <p:nvPr/>
          </p:nvGrpSpPr>
          <p:grpSpPr>
            <a:xfrm>
              <a:off x="1961487" y="3548635"/>
              <a:ext cx="248428" cy="264249"/>
              <a:chOff x="3441910" y="5307301"/>
              <a:chExt cx="518983" cy="439120"/>
            </a:xfrm>
          </p:grpSpPr>
          <p:sp>
            <p:nvSpPr>
              <p:cNvPr id="113" name="Freeform 112"/>
              <p:cNvSpPr/>
              <p:nvPr/>
            </p:nvSpPr>
            <p:spPr>
              <a:xfrm rot="10800000">
                <a:off x="3441910" y="5307301"/>
                <a:ext cx="518983" cy="439120"/>
              </a:xfrm>
              <a:custGeom>
                <a:avLst/>
                <a:gdLst>
                  <a:gd name="connsiteX0" fmla="*/ 100601 w 601414"/>
                  <a:gd name="connsiteY0" fmla="*/ 34332 h 1363457"/>
                  <a:gd name="connsiteX1" fmla="*/ 8003 w 601414"/>
                  <a:gd name="connsiteY1" fmla="*/ 550294 h 1363457"/>
                  <a:gd name="connsiteX2" fmla="*/ 246111 w 601414"/>
                  <a:gd name="connsiteY2" fmla="*/ 1251474 h 1363457"/>
                  <a:gd name="connsiteX3" fmla="*/ 576816 w 601414"/>
                  <a:gd name="connsiteY3" fmla="*/ 1251474 h 1363457"/>
                  <a:gd name="connsiteX4" fmla="*/ 523904 w 601414"/>
                  <a:gd name="connsiteY4" fmla="*/ 179860 h 1363457"/>
                  <a:gd name="connsiteX5" fmla="*/ 100601 w 601414"/>
                  <a:gd name="connsiteY5" fmla="*/ 34332 h 1363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1414" h="1363457">
                    <a:moveTo>
                      <a:pt x="100601" y="34332"/>
                    </a:moveTo>
                    <a:cubicBezTo>
                      <a:pt x="14618" y="96071"/>
                      <a:pt x="-16249" y="347437"/>
                      <a:pt x="8003" y="550294"/>
                    </a:cubicBezTo>
                    <a:cubicBezTo>
                      <a:pt x="32255" y="753151"/>
                      <a:pt x="151309" y="1134611"/>
                      <a:pt x="246111" y="1251474"/>
                    </a:cubicBezTo>
                    <a:cubicBezTo>
                      <a:pt x="340913" y="1368337"/>
                      <a:pt x="530517" y="1430076"/>
                      <a:pt x="576816" y="1251474"/>
                    </a:cubicBezTo>
                    <a:cubicBezTo>
                      <a:pt x="623115" y="1072872"/>
                      <a:pt x="603273" y="380512"/>
                      <a:pt x="523904" y="179860"/>
                    </a:cubicBezTo>
                    <a:cubicBezTo>
                      <a:pt x="444535" y="-20792"/>
                      <a:pt x="186584" y="-27407"/>
                      <a:pt x="100601" y="34332"/>
                    </a:cubicBezTo>
                    <a:close/>
                  </a:path>
                </a:pathLst>
              </a:custGeom>
              <a:solidFill>
                <a:srgbClr val="5266FF">
                  <a:alpha val="16000"/>
                </a:srgbClr>
              </a:solidFill>
              <a:ln>
                <a:solidFill>
                  <a:srgbClr val="000000"/>
                </a:solidFill>
              </a:ln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3701402" y="5500910"/>
                <a:ext cx="134147" cy="112451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489640" y="3427253"/>
              <a:ext cx="344463" cy="587818"/>
              <a:chOff x="5749248" y="5065643"/>
              <a:chExt cx="672457" cy="864392"/>
            </a:xfrm>
          </p:grpSpPr>
          <p:sp>
            <p:nvSpPr>
              <p:cNvPr id="115" name="Freeform 114"/>
              <p:cNvSpPr/>
              <p:nvPr/>
            </p:nvSpPr>
            <p:spPr>
              <a:xfrm rot="10800000">
                <a:off x="5749248" y="5065643"/>
                <a:ext cx="672457" cy="864392"/>
              </a:xfrm>
              <a:custGeom>
                <a:avLst/>
                <a:gdLst>
                  <a:gd name="connsiteX0" fmla="*/ 100601 w 601414"/>
                  <a:gd name="connsiteY0" fmla="*/ 34332 h 1363457"/>
                  <a:gd name="connsiteX1" fmla="*/ 8003 w 601414"/>
                  <a:gd name="connsiteY1" fmla="*/ 550294 h 1363457"/>
                  <a:gd name="connsiteX2" fmla="*/ 246111 w 601414"/>
                  <a:gd name="connsiteY2" fmla="*/ 1251474 h 1363457"/>
                  <a:gd name="connsiteX3" fmla="*/ 576816 w 601414"/>
                  <a:gd name="connsiteY3" fmla="*/ 1251474 h 1363457"/>
                  <a:gd name="connsiteX4" fmla="*/ 523904 w 601414"/>
                  <a:gd name="connsiteY4" fmla="*/ 179860 h 1363457"/>
                  <a:gd name="connsiteX5" fmla="*/ 100601 w 601414"/>
                  <a:gd name="connsiteY5" fmla="*/ 34332 h 1363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1414" h="1363457">
                    <a:moveTo>
                      <a:pt x="100601" y="34332"/>
                    </a:moveTo>
                    <a:cubicBezTo>
                      <a:pt x="14618" y="96071"/>
                      <a:pt x="-16249" y="347437"/>
                      <a:pt x="8003" y="550294"/>
                    </a:cubicBezTo>
                    <a:cubicBezTo>
                      <a:pt x="32255" y="753151"/>
                      <a:pt x="151309" y="1134611"/>
                      <a:pt x="246111" y="1251474"/>
                    </a:cubicBezTo>
                    <a:cubicBezTo>
                      <a:pt x="340913" y="1368337"/>
                      <a:pt x="530517" y="1430076"/>
                      <a:pt x="576816" y="1251474"/>
                    </a:cubicBezTo>
                    <a:cubicBezTo>
                      <a:pt x="623115" y="1072872"/>
                      <a:pt x="603273" y="380512"/>
                      <a:pt x="523904" y="179860"/>
                    </a:cubicBezTo>
                    <a:cubicBezTo>
                      <a:pt x="444535" y="-20792"/>
                      <a:pt x="186584" y="-27407"/>
                      <a:pt x="100601" y="34332"/>
                    </a:cubicBezTo>
                    <a:close/>
                  </a:path>
                </a:pathLst>
              </a:custGeom>
              <a:solidFill>
                <a:srgbClr val="5266FF">
                  <a:alpha val="16000"/>
                </a:srgbClr>
              </a:solidFill>
              <a:ln>
                <a:solidFill>
                  <a:srgbClr val="000000"/>
                </a:solidFill>
              </a:ln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5825417" y="5107954"/>
                <a:ext cx="134147" cy="112451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5959564" y="5720573"/>
                <a:ext cx="134147" cy="112451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" name="Straight Connector 117"/>
              <p:cNvCxnSpPr>
                <a:stCxn id="116" idx="4"/>
                <a:endCxn id="117" idx="0"/>
              </p:cNvCxnSpPr>
              <p:nvPr/>
            </p:nvCxnSpPr>
            <p:spPr>
              <a:xfrm>
                <a:off x="5892491" y="5220405"/>
                <a:ext cx="134147" cy="50016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Oval 120"/>
              <p:cNvSpPr/>
              <p:nvPr/>
            </p:nvSpPr>
            <p:spPr>
              <a:xfrm>
                <a:off x="6134086" y="5483603"/>
                <a:ext cx="134147" cy="112451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2" name="Straight Connector 121"/>
              <p:cNvCxnSpPr>
                <a:stCxn id="116" idx="5"/>
                <a:endCxn id="121" idx="1"/>
              </p:cNvCxnSpPr>
              <p:nvPr/>
            </p:nvCxnSpPr>
            <p:spPr>
              <a:xfrm>
                <a:off x="5939919" y="5203937"/>
                <a:ext cx="213812" cy="29613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 rot="2416064">
              <a:off x="3180954" y="3571497"/>
              <a:ext cx="553074" cy="466467"/>
              <a:chOff x="4428117" y="5987554"/>
              <a:chExt cx="587819" cy="636409"/>
            </a:xfrm>
          </p:grpSpPr>
          <p:sp>
            <p:nvSpPr>
              <p:cNvPr id="124" name="Freeform 123"/>
              <p:cNvSpPr/>
              <p:nvPr/>
            </p:nvSpPr>
            <p:spPr>
              <a:xfrm rot="14238617">
                <a:off x="4407405" y="6008266"/>
                <a:ext cx="629244" cy="587819"/>
              </a:xfrm>
              <a:custGeom>
                <a:avLst/>
                <a:gdLst>
                  <a:gd name="connsiteX0" fmla="*/ 100601 w 601414"/>
                  <a:gd name="connsiteY0" fmla="*/ 34332 h 1363457"/>
                  <a:gd name="connsiteX1" fmla="*/ 8003 w 601414"/>
                  <a:gd name="connsiteY1" fmla="*/ 550294 h 1363457"/>
                  <a:gd name="connsiteX2" fmla="*/ 246111 w 601414"/>
                  <a:gd name="connsiteY2" fmla="*/ 1251474 h 1363457"/>
                  <a:gd name="connsiteX3" fmla="*/ 576816 w 601414"/>
                  <a:gd name="connsiteY3" fmla="*/ 1251474 h 1363457"/>
                  <a:gd name="connsiteX4" fmla="*/ 523904 w 601414"/>
                  <a:gd name="connsiteY4" fmla="*/ 179860 h 1363457"/>
                  <a:gd name="connsiteX5" fmla="*/ 100601 w 601414"/>
                  <a:gd name="connsiteY5" fmla="*/ 34332 h 1363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1414" h="1363457">
                    <a:moveTo>
                      <a:pt x="100601" y="34332"/>
                    </a:moveTo>
                    <a:cubicBezTo>
                      <a:pt x="14618" y="96071"/>
                      <a:pt x="-16249" y="347437"/>
                      <a:pt x="8003" y="550294"/>
                    </a:cubicBezTo>
                    <a:cubicBezTo>
                      <a:pt x="32255" y="753151"/>
                      <a:pt x="151309" y="1134611"/>
                      <a:pt x="246111" y="1251474"/>
                    </a:cubicBezTo>
                    <a:cubicBezTo>
                      <a:pt x="340913" y="1368337"/>
                      <a:pt x="530517" y="1430076"/>
                      <a:pt x="576816" y="1251474"/>
                    </a:cubicBezTo>
                    <a:cubicBezTo>
                      <a:pt x="623115" y="1072872"/>
                      <a:pt x="603273" y="380512"/>
                      <a:pt x="523904" y="179860"/>
                    </a:cubicBezTo>
                    <a:cubicBezTo>
                      <a:pt x="444535" y="-20792"/>
                      <a:pt x="186584" y="-27407"/>
                      <a:pt x="100601" y="34332"/>
                    </a:cubicBezTo>
                    <a:close/>
                  </a:path>
                </a:pathLst>
              </a:custGeom>
              <a:solidFill>
                <a:srgbClr val="5266FF">
                  <a:alpha val="16000"/>
                </a:srgbClr>
              </a:solidFill>
              <a:ln>
                <a:solidFill>
                  <a:srgbClr val="000000"/>
                </a:solidFill>
              </a:ln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4540676" y="6130889"/>
                <a:ext cx="68716" cy="76471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4609392" y="6547492"/>
                <a:ext cx="68716" cy="76471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7" name="Straight Connector 126"/>
              <p:cNvCxnSpPr>
                <a:stCxn id="125" idx="4"/>
                <a:endCxn id="126" idx="0"/>
              </p:cNvCxnSpPr>
              <p:nvPr/>
            </p:nvCxnSpPr>
            <p:spPr>
              <a:xfrm>
                <a:off x="4575035" y="6207360"/>
                <a:ext cx="68716" cy="3401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Oval 128"/>
              <p:cNvSpPr/>
              <p:nvPr/>
            </p:nvSpPr>
            <p:spPr>
              <a:xfrm>
                <a:off x="4698790" y="6386344"/>
                <a:ext cx="68716" cy="76471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0" name="Straight Connector 129"/>
              <p:cNvCxnSpPr>
                <a:stCxn id="125" idx="5"/>
                <a:endCxn id="129" idx="1"/>
              </p:cNvCxnSpPr>
              <p:nvPr/>
            </p:nvCxnSpPr>
            <p:spPr>
              <a:xfrm>
                <a:off x="4599329" y="6196161"/>
                <a:ext cx="109524" cy="20138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" name="Oval 131"/>
              <p:cNvSpPr/>
              <p:nvPr/>
            </p:nvSpPr>
            <p:spPr>
              <a:xfrm>
                <a:off x="4851190" y="6225704"/>
                <a:ext cx="68716" cy="76471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" name="Straight Connector 132"/>
              <p:cNvCxnSpPr>
                <a:stCxn id="125" idx="6"/>
                <a:endCxn id="132" idx="2"/>
              </p:cNvCxnSpPr>
              <p:nvPr/>
            </p:nvCxnSpPr>
            <p:spPr>
              <a:xfrm>
                <a:off x="4609392" y="6169125"/>
                <a:ext cx="241798" cy="9481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3" name="Straight Connector 142"/>
            <p:cNvCxnSpPr/>
            <p:nvPr/>
          </p:nvCxnSpPr>
          <p:spPr>
            <a:xfrm flipH="1">
              <a:off x="4711975" y="3787952"/>
              <a:ext cx="668523" cy="0"/>
            </a:xfrm>
            <a:prstGeom prst="line">
              <a:avLst/>
            </a:prstGeom>
            <a:solidFill>
              <a:schemeClr val="tx1"/>
            </a:solidFill>
            <a:ln w="571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/>
            <p:cNvSpPr txBox="1"/>
            <p:nvPr/>
          </p:nvSpPr>
          <p:spPr>
            <a:xfrm>
              <a:off x="2150497" y="4744193"/>
              <a:ext cx="4573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Asynchronous and Lock-free Stochastic Updates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1166885" y="4794936"/>
              <a:ext cx="6546921" cy="14943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Left Bracket 145"/>
            <p:cNvSpPr/>
            <p:nvPr/>
          </p:nvSpPr>
          <p:spPr>
            <a:xfrm rot="16200000">
              <a:off x="1616692" y="5140985"/>
              <a:ext cx="738354" cy="849703"/>
            </a:xfrm>
            <a:prstGeom prst="lef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Left Bracket 146"/>
            <p:cNvSpPr/>
            <p:nvPr/>
          </p:nvSpPr>
          <p:spPr>
            <a:xfrm rot="16200000">
              <a:off x="3062851" y="5140985"/>
              <a:ext cx="738354" cy="849703"/>
            </a:xfrm>
            <a:prstGeom prst="lef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Left Bracket 147"/>
            <p:cNvSpPr/>
            <p:nvPr/>
          </p:nvSpPr>
          <p:spPr>
            <a:xfrm rot="16200000">
              <a:off x="6392631" y="5140985"/>
              <a:ext cx="738354" cy="849703"/>
            </a:xfrm>
            <a:prstGeom prst="lef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1601445" y="5900998"/>
              <a:ext cx="768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Core1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3015538" y="5900998"/>
              <a:ext cx="8329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Core 2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6344191" y="5900998"/>
              <a:ext cx="8352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Core p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grpSp>
          <p:nvGrpSpPr>
            <p:cNvPr id="152" name="Group 151"/>
            <p:cNvGrpSpPr/>
            <p:nvPr/>
          </p:nvGrpSpPr>
          <p:grpSpPr>
            <a:xfrm>
              <a:off x="1655925" y="5235154"/>
              <a:ext cx="248428" cy="601064"/>
              <a:chOff x="3441910" y="4747595"/>
              <a:chExt cx="518983" cy="998827"/>
            </a:xfrm>
          </p:grpSpPr>
          <p:sp>
            <p:nvSpPr>
              <p:cNvPr id="153" name="Freeform 152"/>
              <p:cNvSpPr/>
              <p:nvPr/>
            </p:nvSpPr>
            <p:spPr>
              <a:xfrm rot="10800000">
                <a:off x="3441910" y="4747595"/>
                <a:ext cx="518983" cy="998827"/>
              </a:xfrm>
              <a:custGeom>
                <a:avLst/>
                <a:gdLst>
                  <a:gd name="connsiteX0" fmla="*/ 100601 w 601414"/>
                  <a:gd name="connsiteY0" fmla="*/ 34332 h 1363457"/>
                  <a:gd name="connsiteX1" fmla="*/ 8003 w 601414"/>
                  <a:gd name="connsiteY1" fmla="*/ 550294 h 1363457"/>
                  <a:gd name="connsiteX2" fmla="*/ 246111 w 601414"/>
                  <a:gd name="connsiteY2" fmla="*/ 1251474 h 1363457"/>
                  <a:gd name="connsiteX3" fmla="*/ 576816 w 601414"/>
                  <a:gd name="connsiteY3" fmla="*/ 1251474 h 1363457"/>
                  <a:gd name="connsiteX4" fmla="*/ 523904 w 601414"/>
                  <a:gd name="connsiteY4" fmla="*/ 179860 h 1363457"/>
                  <a:gd name="connsiteX5" fmla="*/ 100601 w 601414"/>
                  <a:gd name="connsiteY5" fmla="*/ 34332 h 1363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1414" h="1363457">
                    <a:moveTo>
                      <a:pt x="100601" y="34332"/>
                    </a:moveTo>
                    <a:cubicBezTo>
                      <a:pt x="14618" y="96071"/>
                      <a:pt x="-16249" y="347437"/>
                      <a:pt x="8003" y="550294"/>
                    </a:cubicBezTo>
                    <a:cubicBezTo>
                      <a:pt x="32255" y="753151"/>
                      <a:pt x="151309" y="1134611"/>
                      <a:pt x="246111" y="1251474"/>
                    </a:cubicBezTo>
                    <a:cubicBezTo>
                      <a:pt x="340913" y="1368337"/>
                      <a:pt x="530517" y="1430076"/>
                      <a:pt x="576816" y="1251474"/>
                    </a:cubicBezTo>
                    <a:cubicBezTo>
                      <a:pt x="623115" y="1072872"/>
                      <a:pt x="603273" y="380512"/>
                      <a:pt x="523904" y="179860"/>
                    </a:cubicBezTo>
                    <a:cubicBezTo>
                      <a:pt x="444535" y="-20792"/>
                      <a:pt x="186584" y="-27407"/>
                      <a:pt x="100601" y="34332"/>
                    </a:cubicBezTo>
                    <a:close/>
                  </a:path>
                </a:pathLst>
              </a:custGeom>
              <a:solidFill>
                <a:srgbClr val="5266FF">
                  <a:alpha val="16000"/>
                </a:srgbClr>
              </a:solidFill>
              <a:ln>
                <a:solidFill>
                  <a:srgbClr val="000000"/>
                </a:solidFill>
              </a:ln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3567255" y="4888291"/>
                <a:ext cx="134147" cy="112451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3701402" y="5500910"/>
                <a:ext cx="134147" cy="112451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6" name="Straight Connector 155"/>
              <p:cNvCxnSpPr>
                <a:stCxn id="154" idx="4"/>
                <a:endCxn id="155" idx="1"/>
              </p:cNvCxnSpPr>
              <p:nvPr/>
            </p:nvCxnSpPr>
            <p:spPr>
              <a:xfrm>
                <a:off x="3634329" y="5000742"/>
                <a:ext cx="86719" cy="5166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Group 170"/>
            <p:cNvGrpSpPr/>
            <p:nvPr/>
          </p:nvGrpSpPr>
          <p:grpSpPr>
            <a:xfrm>
              <a:off x="6909859" y="5219823"/>
              <a:ext cx="197687" cy="259589"/>
              <a:chOff x="3547909" y="5315043"/>
              <a:chExt cx="412982" cy="431376"/>
            </a:xfrm>
          </p:grpSpPr>
          <p:sp>
            <p:nvSpPr>
              <p:cNvPr id="180" name="Freeform 179"/>
              <p:cNvSpPr/>
              <p:nvPr/>
            </p:nvSpPr>
            <p:spPr>
              <a:xfrm rot="10800000">
                <a:off x="3547909" y="5315043"/>
                <a:ext cx="412982" cy="431376"/>
              </a:xfrm>
              <a:custGeom>
                <a:avLst/>
                <a:gdLst>
                  <a:gd name="connsiteX0" fmla="*/ 100601 w 601414"/>
                  <a:gd name="connsiteY0" fmla="*/ 34332 h 1363457"/>
                  <a:gd name="connsiteX1" fmla="*/ 8003 w 601414"/>
                  <a:gd name="connsiteY1" fmla="*/ 550294 h 1363457"/>
                  <a:gd name="connsiteX2" fmla="*/ 246111 w 601414"/>
                  <a:gd name="connsiteY2" fmla="*/ 1251474 h 1363457"/>
                  <a:gd name="connsiteX3" fmla="*/ 576816 w 601414"/>
                  <a:gd name="connsiteY3" fmla="*/ 1251474 h 1363457"/>
                  <a:gd name="connsiteX4" fmla="*/ 523904 w 601414"/>
                  <a:gd name="connsiteY4" fmla="*/ 179860 h 1363457"/>
                  <a:gd name="connsiteX5" fmla="*/ 100601 w 601414"/>
                  <a:gd name="connsiteY5" fmla="*/ 34332 h 1363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1414" h="1363457">
                    <a:moveTo>
                      <a:pt x="100601" y="34332"/>
                    </a:moveTo>
                    <a:cubicBezTo>
                      <a:pt x="14618" y="96071"/>
                      <a:pt x="-16249" y="347437"/>
                      <a:pt x="8003" y="550294"/>
                    </a:cubicBezTo>
                    <a:cubicBezTo>
                      <a:pt x="32255" y="753151"/>
                      <a:pt x="151309" y="1134611"/>
                      <a:pt x="246111" y="1251474"/>
                    </a:cubicBezTo>
                    <a:cubicBezTo>
                      <a:pt x="340913" y="1368337"/>
                      <a:pt x="530517" y="1430076"/>
                      <a:pt x="576816" y="1251474"/>
                    </a:cubicBezTo>
                    <a:cubicBezTo>
                      <a:pt x="623115" y="1072872"/>
                      <a:pt x="603273" y="380512"/>
                      <a:pt x="523904" y="179860"/>
                    </a:cubicBezTo>
                    <a:cubicBezTo>
                      <a:pt x="444535" y="-20792"/>
                      <a:pt x="186584" y="-27407"/>
                      <a:pt x="100601" y="34332"/>
                    </a:cubicBezTo>
                    <a:close/>
                  </a:path>
                </a:pathLst>
              </a:custGeom>
              <a:solidFill>
                <a:srgbClr val="5266FF">
                  <a:alpha val="16000"/>
                </a:srgbClr>
              </a:solidFill>
              <a:ln>
                <a:solidFill>
                  <a:srgbClr val="000000"/>
                </a:solidFill>
              </a:ln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3701402" y="5500910"/>
                <a:ext cx="134147" cy="112451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2" name="Group 181"/>
            <p:cNvGrpSpPr/>
            <p:nvPr/>
          </p:nvGrpSpPr>
          <p:grpSpPr>
            <a:xfrm rot="5400000">
              <a:off x="3252493" y="4989611"/>
              <a:ext cx="248428" cy="601064"/>
              <a:chOff x="3441910" y="4747595"/>
              <a:chExt cx="518983" cy="998827"/>
            </a:xfrm>
          </p:grpSpPr>
          <p:sp>
            <p:nvSpPr>
              <p:cNvPr id="183" name="Freeform 182"/>
              <p:cNvSpPr/>
              <p:nvPr/>
            </p:nvSpPr>
            <p:spPr>
              <a:xfrm rot="10800000">
                <a:off x="3441910" y="4747595"/>
                <a:ext cx="518983" cy="998827"/>
              </a:xfrm>
              <a:custGeom>
                <a:avLst/>
                <a:gdLst>
                  <a:gd name="connsiteX0" fmla="*/ 100601 w 601414"/>
                  <a:gd name="connsiteY0" fmla="*/ 34332 h 1363457"/>
                  <a:gd name="connsiteX1" fmla="*/ 8003 w 601414"/>
                  <a:gd name="connsiteY1" fmla="*/ 550294 h 1363457"/>
                  <a:gd name="connsiteX2" fmla="*/ 246111 w 601414"/>
                  <a:gd name="connsiteY2" fmla="*/ 1251474 h 1363457"/>
                  <a:gd name="connsiteX3" fmla="*/ 576816 w 601414"/>
                  <a:gd name="connsiteY3" fmla="*/ 1251474 h 1363457"/>
                  <a:gd name="connsiteX4" fmla="*/ 523904 w 601414"/>
                  <a:gd name="connsiteY4" fmla="*/ 179860 h 1363457"/>
                  <a:gd name="connsiteX5" fmla="*/ 100601 w 601414"/>
                  <a:gd name="connsiteY5" fmla="*/ 34332 h 1363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1414" h="1363457">
                    <a:moveTo>
                      <a:pt x="100601" y="34332"/>
                    </a:moveTo>
                    <a:cubicBezTo>
                      <a:pt x="14618" y="96071"/>
                      <a:pt x="-16249" y="347437"/>
                      <a:pt x="8003" y="550294"/>
                    </a:cubicBezTo>
                    <a:cubicBezTo>
                      <a:pt x="32255" y="753151"/>
                      <a:pt x="151309" y="1134611"/>
                      <a:pt x="246111" y="1251474"/>
                    </a:cubicBezTo>
                    <a:cubicBezTo>
                      <a:pt x="340913" y="1368337"/>
                      <a:pt x="530517" y="1430076"/>
                      <a:pt x="576816" y="1251474"/>
                    </a:cubicBezTo>
                    <a:cubicBezTo>
                      <a:pt x="623115" y="1072872"/>
                      <a:pt x="603273" y="380512"/>
                      <a:pt x="523904" y="179860"/>
                    </a:cubicBezTo>
                    <a:cubicBezTo>
                      <a:pt x="444535" y="-20792"/>
                      <a:pt x="186584" y="-27407"/>
                      <a:pt x="100601" y="34332"/>
                    </a:cubicBezTo>
                    <a:close/>
                  </a:path>
                </a:pathLst>
              </a:custGeom>
              <a:solidFill>
                <a:srgbClr val="5266FF">
                  <a:alpha val="16000"/>
                </a:srgbClr>
              </a:solidFill>
              <a:ln>
                <a:solidFill>
                  <a:srgbClr val="000000"/>
                </a:solidFill>
              </a:ln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3567255" y="4888291"/>
                <a:ext cx="134147" cy="112451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3701402" y="5500910"/>
                <a:ext cx="134147" cy="112451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6" name="Straight Connector 185"/>
              <p:cNvCxnSpPr>
                <a:stCxn id="184" idx="4"/>
                <a:endCxn id="185" idx="1"/>
              </p:cNvCxnSpPr>
              <p:nvPr/>
            </p:nvCxnSpPr>
            <p:spPr>
              <a:xfrm>
                <a:off x="3634329" y="5000742"/>
                <a:ext cx="86719" cy="5166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7" name="Group 186"/>
            <p:cNvGrpSpPr/>
            <p:nvPr/>
          </p:nvGrpSpPr>
          <p:grpSpPr>
            <a:xfrm>
              <a:off x="1995801" y="5391495"/>
              <a:ext cx="248428" cy="264249"/>
              <a:chOff x="3441910" y="5307301"/>
              <a:chExt cx="518983" cy="439120"/>
            </a:xfrm>
          </p:grpSpPr>
          <p:sp>
            <p:nvSpPr>
              <p:cNvPr id="188" name="Freeform 187"/>
              <p:cNvSpPr/>
              <p:nvPr/>
            </p:nvSpPr>
            <p:spPr>
              <a:xfrm rot="10800000">
                <a:off x="3441910" y="5307301"/>
                <a:ext cx="518983" cy="439120"/>
              </a:xfrm>
              <a:custGeom>
                <a:avLst/>
                <a:gdLst>
                  <a:gd name="connsiteX0" fmla="*/ 100601 w 601414"/>
                  <a:gd name="connsiteY0" fmla="*/ 34332 h 1363457"/>
                  <a:gd name="connsiteX1" fmla="*/ 8003 w 601414"/>
                  <a:gd name="connsiteY1" fmla="*/ 550294 h 1363457"/>
                  <a:gd name="connsiteX2" fmla="*/ 246111 w 601414"/>
                  <a:gd name="connsiteY2" fmla="*/ 1251474 h 1363457"/>
                  <a:gd name="connsiteX3" fmla="*/ 576816 w 601414"/>
                  <a:gd name="connsiteY3" fmla="*/ 1251474 h 1363457"/>
                  <a:gd name="connsiteX4" fmla="*/ 523904 w 601414"/>
                  <a:gd name="connsiteY4" fmla="*/ 179860 h 1363457"/>
                  <a:gd name="connsiteX5" fmla="*/ 100601 w 601414"/>
                  <a:gd name="connsiteY5" fmla="*/ 34332 h 1363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1414" h="1363457">
                    <a:moveTo>
                      <a:pt x="100601" y="34332"/>
                    </a:moveTo>
                    <a:cubicBezTo>
                      <a:pt x="14618" y="96071"/>
                      <a:pt x="-16249" y="347437"/>
                      <a:pt x="8003" y="550294"/>
                    </a:cubicBezTo>
                    <a:cubicBezTo>
                      <a:pt x="32255" y="753151"/>
                      <a:pt x="151309" y="1134611"/>
                      <a:pt x="246111" y="1251474"/>
                    </a:cubicBezTo>
                    <a:cubicBezTo>
                      <a:pt x="340913" y="1368337"/>
                      <a:pt x="530517" y="1430076"/>
                      <a:pt x="576816" y="1251474"/>
                    </a:cubicBezTo>
                    <a:cubicBezTo>
                      <a:pt x="623115" y="1072872"/>
                      <a:pt x="603273" y="380512"/>
                      <a:pt x="523904" y="179860"/>
                    </a:cubicBezTo>
                    <a:cubicBezTo>
                      <a:pt x="444535" y="-20792"/>
                      <a:pt x="186584" y="-27407"/>
                      <a:pt x="100601" y="34332"/>
                    </a:cubicBezTo>
                    <a:close/>
                  </a:path>
                </a:pathLst>
              </a:custGeom>
              <a:solidFill>
                <a:srgbClr val="5266FF">
                  <a:alpha val="16000"/>
                </a:srgbClr>
              </a:solidFill>
              <a:ln>
                <a:solidFill>
                  <a:srgbClr val="000000"/>
                </a:solidFill>
              </a:ln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3701402" y="5500910"/>
                <a:ext cx="134147" cy="112451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6523954" y="5270113"/>
              <a:ext cx="344463" cy="587818"/>
              <a:chOff x="5749248" y="5065643"/>
              <a:chExt cx="672457" cy="864392"/>
            </a:xfrm>
          </p:grpSpPr>
          <p:sp>
            <p:nvSpPr>
              <p:cNvPr id="191" name="Freeform 190"/>
              <p:cNvSpPr/>
              <p:nvPr/>
            </p:nvSpPr>
            <p:spPr>
              <a:xfrm rot="10800000">
                <a:off x="5749248" y="5065643"/>
                <a:ext cx="672457" cy="864392"/>
              </a:xfrm>
              <a:custGeom>
                <a:avLst/>
                <a:gdLst>
                  <a:gd name="connsiteX0" fmla="*/ 100601 w 601414"/>
                  <a:gd name="connsiteY0" fmla="*/ 34332 h 1363457"/>
                  <a:gd name="connsiteX1" fmla="*/ 8003 w 601414"/>
                  <a:gd name="connsiteY1" fmla="*/ 550294 h 1363457"/>
                  <a:gd name="connsiteX2" fmla="*/ 246111 w 601414"/>
                  <a:gd name="connsiteY2" fmla="*/ 1251474 h 1363457"/>
                  <a:gd name="connsiteX3" fmla="*/ 576816 w 601414"/>
                  <a:gd name="connsiteY3" fmla="*/ 1251474 h 1363457"/>
                  <a:gd name="connsiteX4" fmla="*/ 523904 w 601414"/>
                  <a:gd name="connsiteY4" fmla="*/ 179860 h 1363457"/>
                  <a:gd name="connsiteX5" fmla="*/ 100601 w 601414"/>
                  <a:gd name="connsiteY5" fmla="*/ 34332 h 1363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1414" h="1363457">
                    <a:moveTo>
                      <a:pt x="100601" y="34332"/>
                    </a:moveTo>
                    <a:cubicBezTo>
                      <a:pt x="14618" y="96071"/>
                      <a:pt x="-16249" y="347437"/>
                      <a:pt x="8003" y="550294"/>
                    </a:cubicBezTo>
                    <a:cubicBezTo>
                      <a:pt x="32255" y="753151"/>
                      <a:pt x="151309" y="1134611"/>
                      <a:pt x="246111" y="1251474"/>
                    </a:cubicBezTo>
                    <a:cubicBezTo>
                      <a:pt x="340913" y="1368337"/>
                      <a:pt x="530517" y="1430076"/>
                      <a:pt x="576816" y="1251474"/>
                    </a:cubicBezTo>
                    <a:cubicBezTo>
                      <a:pt x="623115" y="1072872"/>
                      <a:pt x="603273" y="380512"/>
                      <a:pt x="523904" y="179860"/>
                    </a:cubicBezTo>
                    <a:cubicBezTo>
                      <a:pt x="444535" y="-20792"/>
                      <a:pt x="186584" y="-27407"/>
                      <a:pt x="100601" y="34332"/>
                    </a:cubicBezTo>
                    <a:close/>
                  </a:path>
                </a:pathLst>
              </a:custGeom>
              <a:solidFill>
                <a:srgbClr val="5266FF">
                  <a:alpha val="16000"/>
                </a:srgbClr>
              </a:solidFill>
              <a:ln>
                <a:solidFill>
                  <a:srgbClr val="000000"/>
                </a:solidFill>
              </a:ln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5825417" y="5107954"/>
                <a:ext cx="134147" cy="112451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5959564" y="5720573"/>
                <a:ext cx="134147" cy="112451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4" name="Straight Connector 193"/>
              <p:cNvCxnSpPr>
                <a:stCxn id="192" idx="4"/>
                <a:endCxn id="193" idx="0"/>
              </p:cNvCxnSpPr>
              <p:nvPr/>
            </p:nvCxnSpPr>
            <p:spPr>
              <a:xfrm>
                <a:off x="5892491" y="5220405"/>
                <a:ext cx="134147" cy="50016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5" name="Oval 194"/>
              <p:cNvSpPr/>
              <p:nvPr/>
            </p:nvSpPr>
            <p:spPr>
              <a:xfrm>
                <a:off x="6134086" y="5483603"/>
                <a:ext cx="134147" cy="112451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6" name="Straight Connector 195"/>
              <p:cNvCxnSpPr>
                <a:stCxn id="192" idx="5"/>
                <a:endCxn id="195" idx="1"/>
              </p:cNvCxnSpPr>
              <p:nvPr/>
            </p:nvCxnSpPr>
            <p:spPr>
              <a:xfrm>
                <a:off x="5939919" y="5203937"/>
                <a:ext cx="213812" cy="29613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7" name="Group 196"/>
            <p:cNvGrpSpPr/>
            <p:nvPr/>
          </p:nvGrpSpPr>
          <p:grpSpPr>
            <a:xfrm rot="2416064">
              <a:off x="3215268" y="5414357"/>
              <a:ext cx="553074" cy="466467"/>
              <a:chOff x="4428117" y="5987554"/>
              <a:chExt cx="587819" cy="636409"/>
            </a:xfrm>
          </p:grpSpPr>
          <p:sp>
            <p:nvSpPr>
              <p:cNvPr id="198" name="Freeform 197"/>
              <p:cNvSpPr/>
              <p:nvPr/>
            </p:nvSpPr>
            <p:spPr>
              <a:xfrm rot="14238617">
                <a:off x="4407405" y="6008266"/>
                <a:ext cx="629244" cy="587819"/>
              </a:xfrm>
              <a:custGeom>
                <a:avLst/>
                <a:gdLst>
                  <a:gd name="connsiteX0" fmla="*/ 100601 w 601414"/>
                  <a:gd name="connsiteY0" fmla="*/ 34332 h 1363457"/>
                  <a:gd name="connsiteX1" fmla="*/ 8003 w 601414"/>
                  <a:gd name="connsiteY1" fmla="*/ 550294 h 1363457"/>
                  <a:gd name="connsiteX2" fmla="*/ 246111 w 601414"/>
                  <a:gd name="connsiteY2" fmla="*/ 1251474 h 1363457"/>
                  <a:gd name="connsiteX3" fmla="*/ 576816 w 601414"/>
                  <a:gd name="connsiteY3" fmla="*/ 1251474 h 1363457"/>
                  <a:gd name="connsiteX4" fmla="*/ 523904 w 601414"/>
                  <a:gd name="connsiteY4" fmla="*/ 179860 h 1363457"/>
                  <a:gd name="connsiteX5" fmla="*/ 100601 w 601414"/>
                  <a:gd name="connsiteY5" fmla="*/ 34332 h 1363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1414" h="1363457">
                    <a:moveTo>
                      <a:pt x="100601" y="34332"/>
                    </a:moveTo>
                    <a:cubicBezTo>
                      <a:pt x="14618" y="96071"/>
                      <a:pt x="-16249" y="347437"/>
                      <a:pt x="8003" y="550294"/>
                    </a:cubicBezTo>
                    <a:cubicBezTo>
                      <a:pt x="32255" y="753151"/>
                      <a:pt x="151309" y="1134611"/>
                      <a:pt x="246111" y="1251474"/>
                    </a:cubicBezTo>
                    <a:cubicBezTo>
                      <a:pt x="340913" y="1368337"/>
                      <a:pt x="530517" y="1430076"/>
                      <a:pt x="576816" y="1251474"/>
                    </a:cubicBezTo>
                    <a:cubicBezTo>
                      <a:pt x="623115" y="1072872"/>
                      <a:pt x="603273" y="380512"/>
                      <a:pt x="523904" y="179860"/>
                    </a:cubicBezTo>
                    <a:cubicBezTo>
                      <a:pt x="444535" y="-20792"/>
                      <a:pt x="186584" y="-27407"/>
                      <a:pt x="100601" y="34332"/>
                    </a:cubicBezTo>
                    <a:close/>
                  </a:path>
                </a:pathLst>
              </a:custGeom>
              <a:solidFill>
                <a:srgbClr val="5266FF">
                  <a:alpha val="16000"/>
                </a:srgbClr>
              </a:solidFill>
              <a:ln>
                <a:solidFill>
                  <a:srgbClr val="000000"/>
                </a:solidFill>
              </a:ln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/>
              <p:cNvSpPr/>
              <p:nvPr/>
            </p:nvSpPr>
            <p:spPr>
              <a:xfrm>
                <a:off x="4540676" y="6130889"/>
                <a:ext cx="68716" cy="76471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4609392" y="6547492"/>
                <a:ext cx="68716" cy="76471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1" name="Straight Connector 200"/>
              <p:cNvCxnSpPr>
                <a:stCxn id="199" idx="4"/>
                <a:endCxn id="200" idx="0"/>
              </p:cNvCxnSpPr>
              <p:nvPr/>
            </p:nvCxnSpPr>
            <p:spPr>
              <a:xfrm>
                <a:off x="4575035" y="6207360"/>
                <a:ext cx="68716" cy="3401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2" name="Oval 201"/>
              <p:cNvSpPr/>
              <p:nvPr/>
            </p:nvSpPr>
            <p:spPr>
              <a:xfrm>
                <a:off x="4698790" y="6386344"/>
                <a:ext cx="68716" cy="76471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3" name="Straight Connector 202"/>
              <p:cNvCxnSpPr>
                <a:stCxn id="199" idx="5"/>
                <a:endCxn id="202" idx="1"/>
              </p:cNvCxnSpPr>
              <p:nvPr/>
            </p:nvCxnSpPr>
            <p:spPr>
              <a:xfrm>
                <a:off x="4599329" y="6196161"/>
                <a:ext cx="109524" cy="20138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4" name="Oval 203"/>
              <p:cNvSpPr/>
              <p:nvPr/>
            </p:nvSpPr>
            <p:spPr>
              <a:xfrm>
                <a:off x="4851190" y="6225704"/>
                <a:ext cx="68716" cy="76471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5" name="Straight Connector 204"/>
              <p:cNvCxnSpPr>
                <a:stCxn id="199" idx="6"/>
                <a:endCxn id="204" idx="2"/>
              </p:cNvCxnSpPr>
              <p:nvPr/>
            </p:nvCxnSpPr>
            <p:spPr>
              <a:xfrm>
                <a:off x="4609392" y="6169125"/>
                <a:ext cx="241798" cy="9481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6" name="Straight Connector 205"/>
            <p:cNvCxnSpPr/>
            <p:nvPr/>
          </p:nvCxnSpPr>
          <p:spPr>
            <a:xfrm flipH="1">
              <a:off x="4746289" y="5630812"/>
              <a:ext cx="668523" cy="0"/>
            </a:xfrm>
            <a:prstGeom prst="line">
              <a:avLst/>
            </a:prstGeom>
            <a:solidFill>
              <a:schemeClr val="tx1"/>
            </a:solidFill>
            <a:ln w="5715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TextBox 206"/>
            <p:cNvSpPr txBox="1"/>
            <p:nvPr/>
          </p:nvSpPr>
          <p:spPr>
            <a:xfrm>
              <a:off x="1641273" y="5247472"/>
              <a:ext cx="709053" cy="477054"/>
            </a:xfrm>
            <a:prstGeom prst="rect">
              <a:avLst/>
            </a:prstGeom>
            <a:solidFill>
              <a:srgbClr val="373659">
                <a:alpha val="80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SU</a:t>
              </a:r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3088983" y="5247472"/>
              <a:ext cx="709053" cy="477054"/>
            </a:xfrm>
            <a:prstGeom prst="rect">
              <a:avLst/>
            </a:prstGeom>
            <a:solidFill>
              <a:srgbClr val="373659">
                <a:alpha val="80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SU</a:t>
              </a:r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6425658" y="5247472"/>
              <a:ext cx="709053" cy="477054"/>
            </a:xfrm>
            <a:prstGeom prst="rect">
              <a:avLst/>
            </a:prstGeom>
            <a:solidFill>
              <a:srgbClr val="373659">
                <a:alpha val="80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SU</a:t>
              </a:r>
            </a:p>
          </p:txBody>
        </p:sp>
        <p:sp>
          <p:nvSpPr>
            <p:cNvPr id="210" name="Down Arrow 209"/>
            <p:cNvSpPr/>
            <p:nvPr/>
          </p:nvSpPr>
          <p:spPr>
            <a:xfrm>
              <a:off x="3905806" y="4440893"/>
              <a:ext cx="1069080" cy="354043"/>
            </a:xfrm>
            <a:prstGeom prst="downArrow">
              <a:avLst/>
            </a:prstGeom>
            <a:solidFill>
              <a:srgbClr val="CA275B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2824253" y="1595449"/>
              <a:ext cx="779505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7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sample</a:t>
              </a:r>
              <a:endParaRPr lang="en-US" sz="17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5139333" y="1559311"/>
              <a:ext cx="580871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7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C.C.</a:t>
              </a:r>
              <a:endParaRPr lang="en-US" sz="17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126960" y="1363623"/>
              <a:ext cx="885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Phase 1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102953" y="3342149"/>
              <a:ext cx="9338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Phase 1I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136654" y="5238299"/>
              <a:ext cx="914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Phase III</a:t>
              </a:r>
              <a:endParaRPr lang="en-US" dirty="0">
                <a:latin typeface="Gill Sans Light"/>
                <a:cs typeface="Gill Sans Light"/>
              </a:endParaRPr>
            </a:p>
          </p:txBody>
        </p:sp>
      </p:grpSp>
      <p:sp>
        <p:nvSpPr>
          <p:cNvPr id="211" name="Rectangle 210"/>
          <p:cNvSpPr/>
          <p:nvPr/>
        </p:nvSpPr>
        <p:spPr>
          <a:xfrm>
            <a:off x="3704862" y="1306126"/>
            <a:ext cx="4919914" cy="890481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Each </a:t>
            </a:r>
            <a:r>
              <a:rPr lang="en-US" sz="2000" dirty="0">
                <a:latin typeface="Gill Sans Light"/>
                <a:cs typeface="Gill Sans Light"/>
              </a:rPr>
              <a:t>core runs </a:t>
            </a:r>
            <a:r>
              <a:rPr lang="en-US" sz="2000" dirty="0" smtClean="0">
                <a:latin typeface="Gill Sans Light"/>
                <a:cs typeface="Gill Sans Light"/>
              </a:rPr>
              <a:t> Asynchronously </a:t>
            </a:r>
          </a:p>
        </p:txBody>
      </p:sp>
      <p:sp>
        <p:nvSpPr>
          <p:cNvPr id="212" name="Rectangle 211"/>
          <p:cNvSpPr/>
          <p:nvPr/>
        </p:nvSpPr>
        <p:spPr>
          <a:xfrm>
            <a:off x="3704862" y="2310225"/>
            <a:ext cx="4919914" cy="890481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No Memory Locks &amp; No Contention</a:t>
            </a:r>
            <a:endParaRPr lang="en-US" sz="2000" dirty="0">
              <a:latin typeface="Gill Sans Light"/>
              <a:cs typeface="Gill Sans Light"/>
            </a:endParaRPr>
          </a:p>
        </p:txBody>
      </p:sp>
      <p:sp>
        <p:nvSpPr>
          <p:cNvPr id="217" name="Rectangle 216"/>
          <p:cNvSpPr/>
          <p:nvPr/>
        </p:nvSpPr>
        <p:spPr>
          <a:xfrm>
            <a:off x="3704862" y="3314324"/>
            <a:ext cx="4919914" cy="890481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Access Locality</a:t>
            </a:r>
            <a:endParaRPr lang="en-US" sz="2000" dirty="0">
              <a:latin typeface="Gill Sans Light"/>
              <a:cs typeface="Gill Sans Light"/>
            </a:endParaRPr>
          </a:p>
        </p:txBody>
      </p:sp>
      <p:sp>
        <p:nvSpPr>
          <p:cNvPr id="219" name="Rectangle 218"/>
          <p:cNvSpPr/>
          <p:nvPr/>
        </p:nvSpPr>
        <p:spPr>
          <a:xfrm>
            <a:off x="3688588" y="4318423"/>
            <a:ext cx="4919914" cy="890481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Minimal Communication </a:t>
            </a:r>
          </a:p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Read-write once on shared state / batch</a:t>
            </a:r>
            <a:endParaRPr lang="en-US" sz="2000" dirty="0">
              <a:latin typeface="Gill Sans Light"/>
              <a:cs typeface="Gill Sans Light"/>
            </a:endParaRPr>
          </a:p>
        </p:txBody>
      </p:sp>
      <p:pic>
        <p:nvPicPr>
          <p:cNvPr id="220" name="Picture 21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4440" y="27203"/>
            <a:ext cx="2215120" cy="59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653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7.40741E-7 L -0.27101 -0.06505 " pathEditMode="relative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-0.00017 0.0650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101 -0.06505 L 0.00017 0.00023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59" y="326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" grpId="0" animBg="1"/>
      <p:bldP spid="211" grpId="1" animBg="1"/>
      <p:bldP spid="212" grpId="0" animBg="1"/>
      <p:bldP spid="212" grpId="1" animBg="1"/>
      <p:bldP spid="217" grpId="0" animBg="1"/>
      <p:bldP spid="217" grpId="1" animBg="1"/>
      <p:bldP spid="219" grpId="0" animBg="1"/>
      <p:bldP spid="219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66885" y="666077"/>
            <a:ext cx="6546921" cy="19319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/>
          <p:cNvSpPr txBox="1"/>
          <p:nvPr/>
        </p:nvSpPr>
        <p:spPr>
          <a:xfrm>
            <a:off x="3888728" y="3044754"/>
            <a:ext cx="109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Allocation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0" name="Freeform 169"/>
          <p:cNvSpPr/>
          <p:nvPr/>
        </p:nvSpPr>
        <p:spPr>
          <a:xfrm>
            <a:off x="6571055" y="1973869"/>
            <a:ext cx="418258" cy="392829"/>
          </a:xfrm>
          <a:custGeom>
            <a:avLst/>
            <a:gdLst>
              <a:gd name="connsiteX0" fmla="*/ 10893 w 484691"/>
              <a:gd name="connsiteY0" fmla="*/ 199456 h 536235"/>
              <a:gd name="connsiteX1" fmla="*/ 249001 w 484691"/>
              <a:gd name="connsiteY1" fmla="*/ 1009 h 536235"/>
              <a:gd name="connsiteX2" fmla="*/ 460652 w 484691"/>
              <a:gd name="connsiteY2" fmla="*/ 133307 h 536235"/>
              <a:gd name="connsiteX3" fmla="*/ 460652 w 484691"/>
              <a:gd name="connsiteY3" fmla="*/ 371444 h 536235"/>
              <a:gd name="connsiteX4" fmla="*/ 288686 w 484691"/>
              <a:gd name="connsiteY4" fmla="*/ 530202 h 536235"/>
              <a:gd name="connsiteX5" fmla="*/ 143175 w 484691"/>
              <a:gd name="connsiteY5" fmla="*/ 477282 h 536235"/>
              <a:gd name="connsiteX6" fmla="*/ 50578 w 484691"/>
              <a:gd name="connsiteY6" fmla="*/ 239146 h 536235"/>
              <a:gd name="connsiteX7" fmla="*/ 10893 w 484691"/>
              <a:gd name="connsiteY7" fmla="*/ 199456 h 536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4691" h="536235">
                <a:moveTo>
                  <a:pt x="10893" y="199456"/>
                </a:moveTo>
                <a:cubicBezTo>
                  <a:pt x="43963" y="159767"/>
                  <a:pt x="174041" y="12034"/>
                  <a:pt x="249001" y="1009"/>
                </a:cubicBezTo>
                <a:cubicBezTo>
                  <a:pt x="323961" y="-10016"/>
                  <a:pt x="425377" y="71568"/>
                  <a:pt x="460652" y="133307"/>
                </a:cubicBezTo>
                <a:cubicBezTo>
                  <a:pt x="495927" y="195046"/>
                  <a:pt x="489313" y="305295"/>
                  <a:pt x="460652" y="371444"/>
                </a:cubicBezTo>
                <a:cubicBezTo>
                  <a:pt x="431991" y="437593"/>
                  <a:pt x="341599" y="512562"/>
                  <a:pt x="288686" y="530202"/>
                </a:cubicBezTo>
                <a:cubicBezTo>
                  <a:pt x="235773" y="547842"/>
                  <a:pt x="182860" y="525791"/>
                  <a:pt x="143175" y="477282"/>
                </a:cubicBezTo>
                <a:cubicBezTo>
                  <a:pt x="103490" y="428773"/>
                  <a:pt x="72625" y="289860"/>
                  <a:pt x="50578" y="239146"/>
                </a:cubicBezTo>
                <a:cubicBezTo>
                  <a:pt x="28531" y="188432"/>
                  <a:pt x="-22177" y="239145"/>
                  <a:pt x="10893" y="199456"/>
                </a:cubicBezTo>
                <a:close/>
              </a:path>
            </a:pathLst>
          </a:custGeom>
          <a:solidFill>
            <a:srgbClr val="5266FF">
              <a:alpha val="17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eform 168"/>
          <p:cNvSpPr/>
          <p:nvPr/>
        </p:nvSpPr>
        <p:spPr>
          <a:xfrm rot="10800000">
            <a:off x="7019314" y="1332376"/>
            <a:ext cx="518983" cy="998827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6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398607" y="1455541"/>
            <a:ext cx="1254851" cy="854684"/>
            <a:chOff x="4038499" y="1979074"/>
            <a:chExt cx="1330052" cy="1091066"/>
          </a:xfrm>
        </p:grpSpPr>
        <p:sp>
          <p:nvSpPr>
            <p:cNvPr id="30" name="Oval 29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038499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309881" y="2452100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895289" y="2455063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30" idx="4"/>
              <a:endCxn id="33" idx="0"/>
            </p:cNvCxnSpPr>
            <p:nvPr/>
          </p:nvCxnSpPr>
          <p:spPr>
            <a:xfrm flipH="1">
              <a:off x="4109592" y="2132567"/>
              <a:ext cx="105004" cy="628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4" idx="2"/>
              <a:endCxn id="30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44" idx="3"/>
              <a:endCxn id="34" idx="0"/>
            </p:cNvCxnSpPr>
            <p:nvPr/>
          </p:nvCxnSpPr>
          <p:spPr>
            <a:xfrm flipH="1">
              <a:off x="4380974" y="2101603"/>
              <a:ext cx="275254" cy="350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8" idx="1"/>
              <a:endCxn id="34" idx="5"/>
            </p:cNvCxnSpPr>
            <p:nvPr/>
          </p:nvCxnSpPr>
          <p:spPr>
            <a:xfrm flipH="1" flipV="1">
              <a:off x="4431244" y="2574629"/>
              <a:ext cx="251161" cy="3729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8" idx="7"/>
              <a:endCxn id="39" idx="3"/>
            </p:cNvCxnSpPr>
            <p:nvPr/>
          </p:nvCxnSpPr>
          <p:spPr>
            <a:xfrm flipV="1">
              <a:off x="4782945" y="2577592"/>
              <a:ext cx="133167" cy="3700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44" idx="4"/>
              <a:endCxn id="39" idx="1"/>
            </p:cNvCxnSpPr>
            <p:nvPr/>
          </p:nvCxnSpPr>
          <p:spPr>
            <a:xfrm>
              <a:off x="4706498" y="2122626"/>
              <a:ext cx="209614" cy="3534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32" idx="4"/>
              <a:endCxn id="42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39" idx="6"/>
              <a:endCxn id="32" idx="3"/>
            </p:cNvCxnSpPr>
            <p:nvPr/>
          </p:nvCxnSpPr>
          <p:spPr>
            <a:xfrm flipV="1">
              <a:off x="5037475" y="2101603"/>
              <a:ext cx="67527" cy="425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34" idx="5"/>
              <a:endCxn id="42" idx="2"/>
            </p:cNvCxnSpPr>
            <p:nvPr/>
          </p:nvCxnSpPr>
          <p:spPr>
            <a:xfrm>
              <a:off x="4431244" y="2574629"/>
              <a:ext cx="795121" cy="2582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33" idx="7"/>
              <a:endCxn id="39" idx="3"/>
            </p:cNvCxnSpPr>
            <p:nvPr/>
          </p:nvCxnSpPr>
          <p:spPr>
            <a:xfrm flipV="1">
              <a:off x="4159862" y="2577592"/>
              <a:ext cx="756250" cy="2045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30" idx="5"/>
              <a:endCxn id="39" idx="1"/>
            </p:cNvCxnSpPr>
            <p:nvPr/>
          </p:nvCxnSpPr>
          <p:spPr>
            <a:xfrm>
              <a:off x="4264866" y="2111544"/>
              <a:ext cx="651246" cy="3645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813" y="1298492"/>
            <a:ext cx="108103" cy="106828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765" y="1282782"/>
            <a:ext cx="108103" cy="106828"/>
          </a:xfrm>
          <a:prstGeom prst="rect">
            <a:avLst/>
          </a:prstGeom>
        </p:spPr>
      </p:pic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8957" y="2245597"/>
            <a:ext cx="123014" cy="106828"/>
          </a:xfrm>
          <a:prstGeom prst="rect">
            <a:avLst/>
          </a:prstGeom>
        </p:spPr>
      </p:pic>
      <p:sp>
        <p:nvSpPr>
          <p:cNvPr id="71" name="Down Arrow 70"/>
          <p:cNvSpPr/>
          <p:nvPr/>
        </p:nvSpPr>
        <p:spPr>
          <a:xfrm rot="16200000">
            <a:off x="2698067" y="1453686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9616" y="1009615"/>
            <a:ext cx="1260502" cy="176044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3690338" y="1428051"/>
            <a:ext cx="1155784" cy="854684"/>
            <a:chOff x="4143503" y="1979074"/>
            <a:chExt cx="1225048" cy="1091066"/>
          </a:xfrm>
        </p:grpSpPr>
        <p:sp>
          <p:nvSpPr>
            <p:cNvPr id="73" name="Oval 72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Connector 82"/>
            <p:cNvCxnSpPr>
              <a:stCxn id="81" idx="2"/>
              <a:endCxn id="73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4" idx="4"/>
              <a:endCxn id="80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3" name="Picture 92" descr="latex-image-1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477" y="1271001"/>
            <a:ext cx="108103" cy="106828"/>
          </a:xfrm>
          <a:prstGeom prst="rect">
            <a:avLst/>
          </a:prstGeom>
        </p:spPr>
      </p:pic>
      <p:pic>
        <p:nvPicPr>
          <p:cNvPr id="94" name="Picture 93" descr="latex-image-1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4428" y="1255292"/>
            <a:ext cx="108103" cy="106828"/>
          </a:xfrm>
          <a:prstGeom prst="rect">
            <a:avLst/>
          </a:prstGeom>
        </p:spPr>
      </p:pic>
      <p:pic>
        <p:nvPicPr>
          <p:cNvPr id="95" name="Picture 94" descr="latex-image-1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621" y="2218107"/>
            <a:ext cx="123014" cy="106828"/>
          </a:xfrm>
          <a:prstGeom prst="rect">
            <a:avLst/>
          </a:prstGeom>
        </p:spPr>
      </p:pic>
      <p:sp>
        <p:nvSpPr>
          <p:cNvPr id="128" name="Freeform 127"/>
          <p:cNvSpPr/>
          <p:nvPr/>
        </p:nvSpPr>
        <p:spPr>
          <a:xfrm rot="15705280">
            <a:off x="6299795" y="702823"/>
            <a:ext cx="595288" cy="1211862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0000"/>
            </a:srgbClr>
          </a:solidFill>
          <a:ln>
            <a:solidFill>
              <a:srgbClr val="000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Down Arrow 156"/>
          <p:cNvSpPr/>
          <p:nvPr/>
        </p:nvSpPr>
        <p:spPr>
          <a:xfrm rot="16200000">
            <a:off x="4936818" y="1424311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sp>
        <p:nvSpPr>
          <p:cNvPr id="159" name="Oval 158"/>
          <p:cNvSpPr/>
          <p:nvPr/>
        </p:nvSpPr>
        <p:spPr>
          <a:xfrm>
            <a:off x="6207991" y="1382473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70954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6696778" y="2116919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7229628" y="1987305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66720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Connector 163"/>
          <p:cNvCxnSpPr>
            <a:stCxn id="163" idx="2"/>
            <a:endCxn id="159" idx="6"/>
          </p:cNvCxnSpPr>
          <p:nvPr/>
        </p:nvCxnSpPr>
        <p:spPr>
          <a:xfrm flipH="1">
            <a:off x="6342138" y="1430912"/>
            <a:ext cx="329943" cy="77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0" idx="4"/>
            <a:endCxn id="162" idx="1"/>
          </p:cNvCxnSpPr>
          <p:nvPr/>
        </p:nvCxnSpPr>
        <p:spPr>
          <a:xfrm>
            <a:off x="7162555" y="1487137"/>
            <a:ext cx="86719" cy="516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latex-image-1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0130" y="1217636"/>
            <a:ext cx="108103" cy="106828"/>
          </a:xfrm>
          <a:prstGeom prst="rect">
            <a:avLst/>
          </a:prstGeom>
        </p:spPr>
      </p:pic>
      <p:pic>
        <p:nvPicPr>
          <p:cNvPr id="167" name="Picture 166" descr="latex-image-1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2082" y="1201927"/>
            <a:ext cx="108103" cy="106828"/>
          </a:xfrm>
          <a:prstGeom prst="rect">
            <a:avLst/>
          </a:prstGeom>
        </p:spPr>
      </p:pic>
      <p:pic>
        <p:nvPicPr>
          <p:cNvPr id="168" name="Picture 167" descr="latex-image-1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9274" y="2164742"/>
            <a:ext cx="123014" cy="106828"/>
          </a:xfrm>
          <a:prstGeom prst="rect">
            <a:avLst/>
          </a:prstGeom>
        </p:spPr>
      </p:pic>
      <p:sp>
        <p:nvSpPr>
          <p:cNvPr id="172" name="Rectangle 171"/>
          <p:cNvSpPr/>
          <p:nvPr/>
        </p:nvSpPr>
        <p:spPr>
          <a:xfrm>
            <a:off x="1166885" y="2952076"/>
            <a:ext cx="6546921" cy="1494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extBox 172"/>
          <p:cNvSpPr txBox="1"/>
          <p:nvPr/>
        </p:nvSpPr>
        <p:spPr>
          <a:xfrm>
            <a:off x="2460622" y="666077"/>
            <a:ext cx="395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Sample Batch + Connected Components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4" name="Down Arrow 173"/>
          <p:cNvSpPr/>
          <p:nvPr/>
        </p:nvSpPr>
        <p:spPr>
          <a:xfrm>
            <a:off x="3905806" y="2598033"/>
            <a:ext cx="1069080" cy="354043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Left Bracket 21"/>
          <p:cNvSpPr/>
          <p:nvPr/>
        </p:nvSpPr>
        <p:spPr>
          <a:xfrm rot="16200000">
            <a:off x="1582378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Left Bracket 174"/>
          <p:cNvSpPr/>
          <p:nvPr/>
        </p:nvSpPr>
        <p:spPr>
          <a:xfrm rot="16200000">
            <a:off x="3028537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Left Bracket 175"/>
          <p:cNvSpPr/>
          <p:nvPr/>
        </p:nvSpPr>
        <p:spPr>
          <a:xfrm rot="16200000">
            <a:off x="6358317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TextBox 176"/>
          <p:cNvSpPr txBox="1"/>
          <p:nvPr/>
        </p:nvSpPr>
        <p:spPr>
          <a:xfrm>
            <a:off x="1567131" y="4058138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2981224" y="4058138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6309877" y="4058138"/>
            <a:ext cx="83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p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21611" y="3392294"/>
            <a:ext cx="248428" cy="601064"/>
            <a:chOff x="3441910" y="4747595"/>
            <a:chExt cx="518983" cy="998827"/>
          </a:xfrm>
        </p:grpSpPr>
        <p:sp>
          <p:nvSpPr>
            <p:cNvPr id="79" name="Freeform 78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2" idx="4"/>
              <a:endCxn id="84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6875545" y="3376963"/>
            <a:ext cx="197687" cy="259589"/>
            <a:chOff x="3547909" y="5315043"/>
            <a:chExt cx="412982" cy="431376"/>
          </a:xfrm>
        </p:grpSpPr>
        <p:sp>
          <p:nvSpPr>
            <p:cNvPr id="103" name="Freeform 102"/>
            <p:cNvSpPr/>
            <p:nvPr/>
          </p:nvSpPr>
          <p:spPr>
            <a:xfrm rot="10800000">
              <a:off x="3547909" y="5315043"/>
              <a:ext cx="412982" cy="431376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/>
          <p:cNvGrpSpPr/>
          <p:nvPr/>
        </p:nvGrpSpPr>
        <p:grpSpPr>
          <a:xfrm rot="5400000">
            <a:off x="3218179" y="3146751"/>
            <a:ext cx="248428" cy="601064"/>
            <a:chOff x="3441910" y="4747595"/>
            <a:chExt cx="518983" cy="998827"/>
          </a:xfrm>
        </p:grpSpPr>
        <p:sp>
          <p:nvSpPr>
            <p:cNvPr id="108" name="Freeform 107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10"/>
            <p:cNvCxnSpPr>
              <a:stCxn id="109" idx="4"/>
              <a:endCxn id="110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1961487" y="3548635"/>
            <a:ext cx="248428" cy="264249"/>
            <a:chOff x="3441910" y="5307301"/>
            <a:chExt cx="518983" cy="439120"/>
          </a:xfrm>
        </p:grpSpPr>
        <p:sp>
          <p:nvSpPr>
            <p:cNvPr id="113" name="Freeform 112"/>
            <p:cNvSpPr/>
            <p:nvPr/>
          </p:nvSpPr>
          <p:spPr>
            <a:xfrm rot="10800000">
              <a:off x="3441910" y="5307301"/>
              <a:ext cx="518983" cy="439120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489640" y="3427253"/>
            <a:ext cx="344463" cy="587818"/>
            <a:chOff x="5749248" y="5065643"/>
            <a:chExt cx="672457" cy="864392"/>
          </a:xfrm>
        </p:grpSpPr>
        <p:sp>
          <p:nvSpPr>
            <p:cNvPr id="115" name="Freeform 114"/>
            <p:cNvSpPr/>
            <p:nvPr/>
          </p:nvSpPr>
          <p:spPr>
            <a:xfrm rot="10800000">
              <a:off x="5749248" y="5065643"/>
              <a:ext cx="672457" cy="864392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5825417" y="5107954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5959564" y="572057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/>
            <p:cNvCxnSpPr>
              <a:stCxn id="116" idx="4"/>
              <a:endCxn id="117" idx="0"/>
            </p:cNvCxnSpPr>
            <p:nvPr/>
          </p:nvCxnSpPr>
          <p:spPr>
            <a:xfrm>
              <a:off x="5892491" y="5220405"/>
              <a:ext cx="134147" cy="500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6134086" y="548360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" name="Straight Connector 121"/>
            <p:cNvCxnSpPr>
              <a:stCxn id="116" idx="5"/>
              <a:endCxn id="121" idx="1"/>
            </p:cNvCxnSpPr>
            <p:nvPr/>
          </p:nvCxnSpPr>
          <p:spPr>
            <a:xfrm>
              <a:off x="5939919" y="5203937"/>
              <a:ext cx="213812" cy="2961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2416064">
            <a:off x="3180954" y="3571497"/>
            <a:ext cx="553074" cy="466467"/>
            <a:chOff x="4428117" y="5987554"/>
            <a:chExt cx="587819" cy="636409"/>
          </a:xfrm>
        </p:grpSpPr>
        <p:sp>
          <p:nvSpPr>
            <p:cNvPr id="124" name="Freeform 123"/>
            <p:cNvSpPr/>
            <p:nvPr/>
          </p:nvSpPr>
          <p:spPr>
            <a:xfrm rot="14238617">
              <a:off x="4407405" y="6008266"/>
              <a:ext cx="629244" cy="587819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4540676" y="6130889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4609392" y="6547492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/>
            <p:cNvCxnSpPr>
              <a:stCxn id="125" idx="4"/>
              <a:endCxn id="126" idx="0"/>
            </p:cNvCxnSpPr>
            <p:nvPr/>
          </p:nvCxnSpPr>
          <p:spPr>
            <a:xfrm>
              <a:off x="4575035" y="6207360"/>
              <a:ext cx="68716" cy="3401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/>
            <p:cNvSpPr/>
            <p:nvPr/>
          </p:nvSpPr>
          <p:spPr>
            <a:xfrm>
              <a:off x="4698790" y="638634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" name="Straight Connector 129"/>
            <p:cNvCxnSpPr>
              <a:stCxn id="125" idx="5"/>
              <a:endCxn id="129" idx="1"/>
            </p:cNvCxnSpPr>
            <p:nvPr/>
          </p:nvCxnSpPr>
          <p:spPr>
            <a:xfrm>
              <a:off x="4599329" y="6196161"/>
              <a:ext cx="109524" cy="2013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Oval 131"/>
            <p:cNvSpPr/>
            <p:nvPr/>
          </p:nvSpPr>
          <p:spPr>
            <a:xfrm>
              <a:off x="4851190" y="622570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3" name="Straight Connector 132"/>
            <p:cNvCxnSpPr>
              <a:stCxn id="125" idx="6"/>
              <a:endCxn id="132" idx="2"/>
            </p:cNvCxnSpPr>
            <p:nvPr/>
          </p:nvCxnSpPr>
          <p:spPr>
            <a:xfrm>
              <a:off x="4609392" y="6169125"/>
              <a:ext cx="241798" cy="94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3" name="Straight Connector 142"/>
          <p:cNvCxnSpPr/>
          <p:nvPr/>
        </p:nvCxnSpPr>
        <p:spPr>
          <a:xfrm flipH="1">
            <a:off x="4711975" y="3787952"/>
            <a:ext cx="668523" cy="0"/>
          </a:xfrm>
          <a:prstGeom prst="line">
            <a:avLst/>
          </a:prstGeom>
          <a:solidFill>
            <a:schemeClr val="tx1"/>
          </a:solidFill>
          <a:ln w="571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2150497" y="4744193"/>
            <a:ext cx="4573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Asynchronous and Lock-free Stochastic Updates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1166885" y="4794936"/>
            <a:ext cx="6546921" cy="1494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Left Bracket 145"/>
          <p:cNvSpPr/>
          <p:nvPr/>
        </p:nvSpPr>
        <p:spPr>
          <a:xfrm rot="16200000">
            <a:off x="1616692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Left Bracket 146"/>
          <p:cNvSpPr/>
          <p:nvPr/>
        </p:nvSpPr>
        <p:spPr>
          <a:xfrm rot="16200000">
            <a:off x="3062851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Left Bracket 147"/>
          <p:cNvSpPr/>
          <p:nvPr/>
        </p:nvSpPr>
        <p:spPr>
          <a:xfrm rot="16200000">
            <a:off x="6392631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48"/>
          <p:cNvSpPr txBox="1"/>
          <p:nvPr/>
        </p:nvSpPr>
        <p:spPr>
          <a:xfrm>
            <a:off x="1601445" y="5900998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015538" y="5900998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344191" y="5900998"/>
            <a:ext cx="83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p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1655925" y="5235154"/>
            <a:ext cx="248428" cy="601064"/>
            <a:chOff x="3441910" y="4747595"/>
            <a:chExt cx="518983" cy="998827"/>
          </a:xfrm>
        </p:grpSpPr>
        <p:sp>
          <p:nvSpPr>
            <p:cNvPr id="153" name="Freeform 152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/>
            <p:cNvCxnSpPr>
              <a:stCxn id="154" idx="4"/>
              <a:endCxn id="155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/>
          <p:cNvGrpSpPr/>
          <p:nvPr/>
        </p:nvGrpSpPr>
        <p:grpSpPr>
          <a:xfrm>
            <a:off x="6909859" y="5219823"/>
            <a:ext cx="197687" cy="259589"/>
            <a:chOff x="3547909" y="5315043"/>
            <a:chExt cx="412982" cy="431376"/>
          </a:xfrm>
        </p:grpSpPr>
        <p:sp>
          <p:nvSpPr>
            <p:cNvPr id="180" name="Freeform 179"/>
            <p:cNvSpPr/>
            <p:nvPr/>
          </p:nvSpPr>
          <p:spPr>
            <a:xfrm rot="10800000">
              <a:off x="3547909" y="5315043"/>
              <a:ext cx="412982" cy="431376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2" name="Group 181"/>
          <p:cNvGrpSpPr/>
          <p:nvPr/>
        </p:nvGrpSpPr>
        <p:grpSpPr>
          <a:xfrm rot="5400000">
            <a:off x="3252493" y="4989611"/>
            <a:ext cx="248428" cy="601064"/>
            <a:chOff x="3441910" y="4747595"/>
            <a:chExt cx="518983" cy="998827"/>
          </a:xfrm>
        </p:grpSpPr>
        <p:sp>
          <p:nvSpPr>
            <p:cNvPr id="183" name="Freeform 182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6" name="Straight Connector 185"/>
            <p:cNvCxnSpPr>
              <a:stCxn id="184" idx="4"/>
              <a:endCxn id="185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/>
          <p:cNvGrpSpPr/>
          <p:nvPr/>
        </p:nvGrpSpPr>
        <p:grpSpPr>
          <a:xfrm>
            <a:off x="1995801" y="5391495"/>
            <a:ext cx="248428" cy="264249"/>
            <a:chOff x="3441910" y="5307301"/>
            <a:chExt cx="518983" cy="439120"/>
          </a:xfrm>
        </p:grpSpPr>
        <p:sp>
          <p:nvSpPr>
            <p:cNvPr id="188" name="Freeform 187"/>
            <p:cNvSpPr/>
            <p:nvPr/>
          </p:nvSpPr>
          <p:spPr>
            <a:xfrm rot="10800000">
              <a:off x="3441910" y="5307301"/>
              <a:ext cx="518983" cy="439120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0" name="Group 189"/>
          <p:cNvGrpSpPr/>
          <p:nvPr/>
        </p:nvGrpSpPr>
        <p:grpSpPr>
          <a:xfrm>
            <a:off x="6523954" y="5270113"/>
            <a:ext cx="344463" cy="587818"/>
            <a:chOff x="5749248" y="5065643"/>
            <a:chExt cx="672457" cy="864392"/>
          </a:xfrm>
        </p:grpSpPr>
        <p:sp>
          <p:nvSpPr>
            <p:cNvPr id="191" name="Freeform 190"/>
            <p:cNvSpPr/>
            <p:nvPr/>
          </p:nvSpPr>
          <p:spPr>
            <a:xfrm rot="10800000">
              <a:off x="5749248" y="5065643"/>
              <a:ext cx="672457" cy="864392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5825417" y="5107954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5959564" y="572057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4" name="Straight Connector 193"/>
            <p:cNvCxnSpPr>
              <a:stCxn id="192" idx="4"/>
              <a:endCxn id="193" idx="0"/>
            </p:cNvCxnSpPr>
            <p:nvPr/>
          </p:nvCxnSpPr>
          <p:spPr>
            <a:xfrm>
              <a:off x="5892491" y="5220405"/>
              <a:ext cx="134147" cy="500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Oval 194"/>
            <p:cNvSpPr/>
            <p:nvPr/>
          </p:nvSpPr>
          <p:spPr>
            <a:xfrm>
              <a:off x="6134086" y="548360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/>
            <p:cNvCxnSpPr>
              <a:stCxn id="192" idx="5"/>
              <a:endCxn id="195" idx="1"/>
            </p:cNvCxnSpPr>
            <p:nvPr/>
          </p:nvCxnSpPr>
          <p:spPr>
            <a:xfrm>
              <a:off x="5939919" y="5203937"/>
              <a:ext cx="213812" cy="2961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/>
          <p:cNvGrpSpPr/>
          <p:nvPr/>
        </p:nvGrpSpPr>
        <p:grpSpPr>
          <a:xfrm rot="2416064">
            <a:off x="3215268" y="5414357"/>
            <a:ext cx="553074" cy="466467"/>
            <a:chOff x="4428117" y="5987554"/>
            <a:chExt cx="587819" cy="636409"/>
          </a:xfrm>
        </p:grpSpPr>
        <p:sp>
          <p:nvSpPr>
            <p:cNvPr id="198" name="Freeform 197"/>
            <p:cNvSpPr/>
            <p:nvPr/>
          </p:nvSpPr>
          <p:spPr>
            <a:xfrm rot="14238617">
              <a:off x="4407405" y="6008266"/>
              <a:ext cx="629244" cy="587819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4540676" y="6130889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4609392" y="6547492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1" name="Straight Connector 200"/>
            <p:cNvCxnSpPr>
              <a:stCxn id="199" idx="4"/>
              <a:endCxn id="200" idx="0"/>
            </p:cNvCxnSpPr>
            <p:nvPr/>
          </p:nvCxnSpPr>
          <p:spPr>
            <a:xfrm>
              <a:off x="4575035" y="6207360"/>
              <a:ext cx="68716" cy="3401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/>
            <p:cNvSpPr/>
            <p:nvPr/>
          </p:nvSpPr>
          <p:spPr>
            <a:xfrm>
              <a:off x="4698790" y="638634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/>
            <p:cNvCxnSpPr>
              <a:stCxn id="199" idx="5"/>
              <a:endCxn id="202" idx="1"/>
            </p:cNvCxnSpPr>
            <p:nvPr/>
          </p:nvCxnSpPr>
          <p:spPr>
            <a:xfrm>
              <a:off x="4599329" y="6196161"/>
              <a:ext cx="109524" cy="2013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Oval 203"/>
            <p:cNvSpPr/>
            <p:nvPr/>
          </p:nvSpPr>
          <p:spPr>
            <a:xfrm>
              <a:off x="4851190" y="622570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Straight Connector 204"/>
            <p:cNvCxnSpPr>
              <a:stCxn id="199" idx="6"/>
              <a:endCxn id="204" idx="2"/>
            </p:cNvCxnSpPr>
            <p:nvPr/>
          </p:nvCxnSpPr>
          <p:spPr>
            <a:xfrm>
              <a:off x="4609392" y="6169125"/>
              <a:ext cx="241798" cy="94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6" name="Straight Connector 205"/>
          <p:cNvCxnSpPr/>
          <p:nvPr/>
        </p:nvCxnSpPr>
        <p:spPr>
          <a:xfrm flipH="1">
            <a:off x="4746289" y="5630812"/>
            <a:ext cx="668523" cy="0"/>
          </a:xfrm>
          <a:prstGeom prst="line">
            <a:avLst/>
          </a:prstGeom>
          <a:solidFill>
            <a:schemeClr val="tx1"/>
          </a:solidFill>
          <a:ln w="571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" name="TextBox 206"/>
          <p:cNvSpPr txBox="1"/>
          <p:nvPr/>
        </p:nvSpPr>
        <p:spPr>
          <a:xfrm>
            <a:off x="1641273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3088983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6425658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10" name="Down Arrow 209"/>
          <p:cNvSpPr/>
          <p:nvPr/>
        </p:nvSpPr>
        <p:spPr>
          <a:xfrm>
            <a:off x="3905806" y="4440893"/>
            <a:ext cx="1069080" cy="354043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Rectangle 210"/>
          <p:cNvSpPr/>
          <p:nvPr/>
        </p:nvSpPr>
        <p:spPr>
          <a:xfrm>
            <a:off x="1166886" y="6289272"/>
            <a:ext cx="6546920" cy="254214"/>
          </a:xfrm>
          <a:prstGeom prst="rect">
            <a:avLst/>
          </a:prstGeom>
          <a:solidFill>
            <a:srgbClr val="CA275B">
              <a:alpha val="14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 Light"/>
                <a:cs typeface="Gill Sans Light"/>
              </a:rPr>
              <a:t>Wait for Everyone to Finish</a:t>
            </a:r>
            <a:endParaRPr lang="en-US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cxnSp>
        <p:nvCxnSpPr>
          <p:cNvPr id="212" name="Elbow Connector 211"/>
          <p:cNvCxnSpPr>
            <a:stCxn id="211" idx="2"/>
            <a:endCxn id="19" idx="0"/>
          </p:cNvCxnSpPr>
          <p:nvPr/>
        </p:nvCxnSpPr>
        <p:spPr>
          <a:xfrm rot="5400000" flipH="1">
            <a:off x="1501641" y="3604782"/>
            <a:ext cx="5877409" cy="12700"/>
          </a:xfrm>
          <a:prstGeom prst="bentConnector5">
            <a:avLst>
              <a:gd name="adj1" fmla="val -3889"/>
              <a:gd name="adj2" fmla="val -29397969"/>
              <a:gd name="adj3" fmla="val 107389"/>
            </a:avLst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3" name="TextBox 212"/>
          <p:cNvSpPr txBox="1"/>
          <p:nvPr/>
        </p:nvSpPr>
        <p:spPr>
          <a:xfrm>
            <a:off x="2824253" y="1595449"/>
            <a:ext cx="77950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sample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5139333" y="1559311"/>
            <a:ext cx="58087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C.C.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960" y="1363623"/>
            <a:ext cx="88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102953" y="3342149"/>
            <a:ext cx="93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1I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136654" y="5238299"/>
            <a:ext cx="914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III</a:t>
            </a:r>
            <a:endParaRPr lang="en-US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717558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66885" y="666077"/>
            <a:ext cx="6546921" cy="19319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/>
          <p:cNvSpPr txBox="1"/>
          <p:nvPr/>
        </p:nvSpPr>
        <p:spPr>
          <a:xfrm>
            <a:off x="3888728" y="3044754"/>
            <a:ext cx="109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Allocation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0" name="Freeform 169"/>
          <p:cNvSpPr/>
          <p:nvPr/>
        </p:nvSpPr>
        <p:spPr>
          <a:xfrm>
            <a:off x="6571055" y="1973869"/>
            <a:ext cx="418258" cy="392829"/>
          </a:xfrm>
          <a:custGeom>
            <a:avLst/>
            <a:gdLst>
              <a:gd name="connsiteX0" fmla="*/ 10893 w 484691"/>
              <a:gd name="connsiteY0" fmla="*/ 199456 h 536235"/>
              <a:gd name="connsiteX1" fmla="*/ 249001 w 484691"/>
              <a:gd name="connsiteY1" fmla="*/ 1009 h 536235"/>
              <a:gd name="connsiteX2" fmla="*/ 460652 w 484691"/>
              <a:gd name="connsiteY2" fmla="*/ 133307 h 536235"/>
              <a:gd name="connsiteX3" fmla="*/ 460652 w 484691"/>
              <a:gd name="connsiteY3" fmla="*/ 371444 h 536235"/>
              <a:gd name="connsiteX4" fmla="*/ 288686 w 484691"/>
              <a:gd name="connsiteY4" fmla="*/ 530202 h 536235"/>
              <a:gd name="connsiteX5" fmla="*/ 143175 w 484691"/>
              <a:gd name="connsiteY5" fmla="*/ 477282 h 536235"/>
              <a:gd name="connsiteX6" fmla="*/ 50578 w 484691"/>
              <a:gd name="connsiteY6" fmla="*/ 239146 h 536235"/>
              <a:gd name="connsiteX7" fmla="*/ 10893 w 484691"/>
              <a:gd name="connsiteY7" fmla="*/ 199456 h 536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4691" h="536235">
                <a:moveTo>
                  <a:pt x="10893" y="199456"/>
                </a:moveTo>
                <a:cubicBezTo>
                  <a:pt x="43963" y="159767"/>
                  <a:pt x="174041" y="12034"/>
                  <a:pt x="249001" y="1009"/>
                </a:cubicBezTo>
                <a:cubicBezTo>
                  <a:pt x="323961" y="-10016"/>
                  <a:pt x="425377" y="71568"/>
                  <a:pt x="460652" y="133307"/>
                </a:cubicBezTo>
                <a:cubicBezTo>
                  <a:pt x="495927" y="195046"/>
                  <a:pt x="489313" y="305295"/>
                  <a:pt x="460652" y="371444"/>
                </a:cubicBezTo>
                <a:cubicBezTo>
                  <a:pt x="431991" y="437593"/>
                  <a:pt x="341599" y="512562"/>
                  <a:pt x="288686" y="530202"/>
                </a:cubicBezTo>
                <a:cubicBezTo>
                  <a:pt x="235773" y="547842"/>
                  <a:pt x="182860" y="525791"/>
                  <a:pt x="143175" y="477282"/>
                </a:cubicBezTo>
                <a:cubicBezTo>
                  <a:pt x="103490" y="428773"/>
                  <a:pt x="72625" y="289860"/>
                  <a:pt x="50578" y="239146"/>
                </a:cubicBezTo>
                <a:cubicBezTo>
                  <a:pt x="28531" y="188432"/>
                  <a:pt x="-22177" y="239145"/>
                  <a:pt x="10893" y="199456"/>
                </a:cubicBezTo>
                <a:close/>
              </a:path>
            </a:pathLst>
          </a:custGeom>
          <a:solidFill>
            <a:srgbClr val="5266FF">
              <a:alpha val="17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eform 168"/>
          <p:cNvSpPr/>
          <p:nvPr/>
        </p:nvSpPr>
        <p:spPr>
          <a:xfrm rot="10800000">
            <a:off x="7019314" y="1332376"/>
            <a:ext cx="518983" cy="998827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6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398607" y="1455541"/>
            <a:ext cx="1254851" cy="854684"/>
            <a:chOff x="4038499" y="1979074"/>
            <a:chExt cx="1330052" cy="1091066"/>
          </a:xfrm>
        </p:grpSpPr>
        <p:sp>
          <p:nvSpPr>
            <p:cNvPr id="30" name="Oval 29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038499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309881" y="2452100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895289" y="2455063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30" idx="4"/>
              <a:endCxn id="33" idx="0"/>
            </p:cNvCxnSpPr>
            <p:nvPr/>
          </p:nvCxnSpPr>
          <p:spPr>
            <a:xfrm flipH="1">
              <a:off x="4109592" y="2132567"/>
              <a:ext cx="105004" cy="628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4" idx="2"/>
              <a:endCxn id="30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44" idx="3"/>
              <a:endCxn id="34" idx="0"/>
            </p:cNvCxnSpPr>
            <p:nvPr/>
          </p:nvCxnSpPr>
          <p:spPr>
            <a:xfrm flipH="1">
              <a:off x="4380974" y="2101603"/>
              <a:ext cx="275254" cy="350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8" idx="1"/>
              <a:endCxn id="34" idx="5"/>
            </p:cNvCxnSpPr>
            <p:nvPr/>
          </p:nvCxnSpPr>
          <p:spPr>
            <a:xfrm flipH="1" flipV="1">
              <a:off x="4431244" y="2574629"/>
              <a:ext cx="251161" cy="3729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8" idx="7"/>
              <a:endCxn id="39" idx="3"/>
            </p:cNvCxnSpPr>
            <p:nvPr/>
          </p:nvCxnSpPr>
          <p:spPr>
            <a:xfrm flipV="1">
              <a:off x="4782945" y="2577592"/>
              <a:ext cx="133167" cy="3700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44" idx="4"/>
              <a:endCxn id="39" idx="1"/>
            </p:cNvCxnSpPr>
            <p:nvPr/>
          </p:nvCxnSpPr>
          <p:spPr>
            <a:xfrm>
              <a:off x="4706498" y="2122626"/>
              <a:ext cx="209614" cy="3534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32" idx="4"/>
              <a:endCxn id="42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39" idx="6"/>
              <a:endCxn id="32" idx="3"/>
            </p:cNvCxnSpPr>
            <p:nvPr/>
          </p:nvCxnSpPr>
          <p:spPr>
            <a:xfrm flipV="1">
              <a:off x="5037475" y="2101603"/>
              <a:ext cx="67527" cy="425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34" idx="5"/>
              <a:endCxn id="42" idx="2"/>
            </p:cNvCxnSpPr>
            <p:nvPr/>
          </p:nvCxnSpPr>
          <p:spPr>
            <a:xfrm>
              <a:off x="4431244" y="2574629"/>
              <a:ext cx="795121" cy="2582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33" idx="7"/>
              <a:endCxn id="39" idx="3"/>
            </p:cNvCxnSpPr>
            <p:nvPr/>
          </p:nvCxnSpPr>
          <p:spPr>
            <a:xfrm flipV="1">
              <a:off x="4159862" y="2577592"/>
              <a:ext cx="756250" cy="2045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30" idx="5"/>
              <a:endCxn id="39" idx="1"/>
            </p:cNvCxnSpPr>
            <p:nvPr/>
          </p:nvCxnSpPr>
          <p:spPr>
            <a:xfrm>
              <a:off x="4264866" y="2111544"/>
              <a:ext cx="651246" cy="3645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813" y="1298492"/>
            <a:ext cx="108103" cy="106828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765" y="1282782"/>
            <a:ext cx="108103" cy="106828"/>
          </a:xfrm>
          <a:prstGeom prst="rect">
            <a:avLst/>
          </a:prstGeom>
        </p:spPr>
      </p:pic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8957" y="2245597"/>
            <a:ext cx="123014" cy="106828"/>
          </a:xfrm>
          <a:prstGeom prst="rect">
            <a:avLst/>
          </a:prstGeom>
        </p:spPr>
      </p:pic>
      <p:sp>
        <p:nvSpPr>
          <p:cNvPr id="71" name="Down Arrow 70"/>
          <p:cNvSpPr/>
          <p:nvPr/>
        </p:nvSpPr>
        <p:spPr>
          <a:xfrm rot="16200000">
            <a:off x="2698067" y="1453686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9616" y="1009615"/>
            <a:ext cx="1260502" cy="176044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3690338" y="1428051"/>
            <a:ext cx="1155784" cy="854684"/>
            <a:chOff x="4143503" y="1979074"/>
            <a:chExt cx="1225048" cy="1091066"/>
          </a:xfrm>
        </p:grpSpPr>
        <p:sp>
          <p:nvSpPr>
            <p:cNvPr id="73" name="Oval 72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Connector 82"/>
            <p:cNvCxnSpPr>
              <a:stCxn id="81" idx="2"/>
              <a:endCxn id="73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4" idx="4"/>
              <a:endCxn id="80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3" name="Picture 92" descr="latex-image-1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477" y="1271001"/>
            <a:ext cx="108103" cy="106828"/>
          </a:xfrm>
          <a:prstGeom prst="rect">
            <a:avLst/>
          </a:prstGeom>
        </p:spPr>
      </p:pic>
      <p:pic>
        <p:nvPicPr>
          <p:cNvPr id="94" name="Picture 93" descr="latex-image-1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4428" y="1255292"/>
            <a:ext cx="108103" cy="106828"/>
          </a:xfrm>
          <a:prstGeom prst="rect">
            <a:avLst/>
          </a:prstGeom>
        </p:spPr>
      </p:pic>
      <p:pic>
        <p:nvPicPr>
          <p:cNvPr id="95" name="Picture 94" descr="latex-image-1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621" y="2218107"/>
            <a:ext cx="123014" cy="106828"/>
          </a:xfrm>
          <a:prstGeom prst="rect">
            <a:avLst/>
          </a:prstGeom>
        </p:spPr>
      </p:pic>
      <p:sp>
        <p:nvSpPr>
          <p:cNvPr id="128" name="Freeform 127"/>
          <p:cNvSpPr/>
          <p:nvPr/>
        </p:nvSpPr>
        <p:spPr>
          <a:xfrm rot="15705280">
            <a:off x="6299795" y="702823"/>
            <a:ext cx="595288" cy="1211862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0000"/>
            </a:srgbClr>
          </a:solidFill>
          <a:ln>
            <a:solidFill>
              <a:srgbClr val="000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Down Arrow 156"/>
          <p:cNvSpPr/>
          <p:nvPr/>
        </p:nvSpPr>
        <p:spPr>
          <a:xfrm rot="16200000">
            <a:off x="4936818" y="1424311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sp>
        <p:nvSpPr>
          <p:cNvPr id="159" name="Oval 158"/>
          <p:cNvSpPr/>
          <p:nvPr/>
        </p:nvSpPr>
        <p:spPr>
          <a:xfrm>
            <a:off x="6207991" y="1382473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70954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6696778" y="2116919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7229628" y="1987305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66720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Connector 163"/>
          <p:cNvCxnSpPr>
            <a:stCxn id="163" idx="2"/>
            <a:endCxn id="159" idx="6"/>
          </p:cNvCxnSpPr>
          <p:nvPr/>
        </p:nvCxnSpPr>
        <p:spPr>
          <a:xfrm flipH="1">
            <a:off x="6342138" y="1430912"/>
            <a:ext cx="329943" cy="77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0" idx="4"/>
            <a:endCxn id="162" idx="1"/>
          </p:cNvCxnSpPr>
          <p:nvPr/>
        </p:nvCxnSpPr>
        <p:spPr>
          <a:xfrm>
            <a:off x="7162555" y="1487137"/>
            <a:ext cx="86719" cy="516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latex-image-1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0130" y="1217636"/>
            <a:ext cx="108103" cy="106828"/>
          </a:xfrm>
          <a:prstGeom prst="rect">
            <a:avLst/>
          </a:prstGeom>
        </p:spPr>
      </p:pic>
      <p:pic>
        <p:nvPicPr>
          <p:cNvPr id="167" name="Picture 166" descr="latex-image-1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2082" y="1201927"/>
            <a:ext cx="108103" cy="106828"/>
          </a:xfrm>
          <a:prstGeom prst="rect">
            <a:avLst/>
          </a:prstGeom>
        </p:spPr>
      </p:pic>
      <p:pic>
        <p:nvPicPr>
          <p:cNvPr id="168" name="Picture 167" descr="latex-image-1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9274" y="2164742"/>
            <a:ext cx="123014" cy="106828"/>
          </a:xfrm>
          <a:prstGeom prst="rect">
            <a:avLst/>
          </a:prstGeom>
        </p:spPr>
      </p:pic>
      <p:sp>
        <p:nvSpPr>
          <p:cNvPr id="172" name="Rectangle 171"/>
          <p:cNvSpPr/>
          <p:nvPr/>
        </p:nvSpPr>
        <p:spPr>
          <a:xfrm>
            <a:off x="1166885" y="2952076"/>
            <a:ext cx="6546921" cy="1494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extBox 172"/>
          <p:cNvSpPr txBox="1"/>
          <p:nvPr/>
        </p:nvSpPr>
        <p:spPr>
          <a:xfrm>
            <a:off x="2460622" y="666077"/>
            <a:ext cx="395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Sample Batch + Connected Components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4" name="Down Arrow 173"/>
          <p:cNvSpPr/>
          <p:nvPr/>
        </p:nvSpPr>
        <p:spPr>
          <a:xfrm>
            <a:off x="3905806" y="2598033"/>
            <a:ext cx="1069080" cy="354043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Left Bracket 21"/>
          <p:cNvSpPr/>
          <p:nvPr/>
        </p:nvSpPr>
        <p:spPr>
          <a:xfrm rot="16200000">
            <a:off x="1582378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Left Bracket 174"/>
          <p:cNvSpPr/>
          <p:nvPr/>
        </p:nvSpPr>
        <p:spPr>
          <a:xfrm rot="16200000">
            <a:off x="3028537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Left Bracket 175"/>
          <p:cNvSpPr/>
          <p:nvPr/>
        </p:nvSpPr>
        <p:spPr>
          <a:xfrm rot="16200000">
            <a:off x="6358317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TextBox 176"/>
          <p:cNvSpPr txBox="1"/>
          <p:nvPr/>
        </p:nvSpPr>
        <p:spPr>
          <a:xfrm>
            <a:off x="1567131" y="4058138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2981224" y="4058138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6309877" y="4058138"/>
            <a:ext cx="83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p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21611" y="3392294"/>
            <a:ext cx="248428" cy="601064"/>
            <a:chOff x="3441910" y="4747595"/>
            <a:chExt cx="518983" cy="998827"/>
          </a:xfrm>
        </p:grpSpPr>
        <p:sp>
          <p:nvSpPr>
            <p:cNvPr id="79" name="Freeform 78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2" idx="4"/>
              <a:endCxn id="84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6875545" y="3376963"/>
            <a:ext cx="197687" cy="259589"/>
            <a:chOff x="3547909" y="5315043"/>
            <a:chExt cx="412982" cy="431376"/>
          </a:xfrm>
        </p:grpSpPr>
        <p:sp>
          <p:nvSpPr>
            <p:cNvPr id="103" name="Freeform 102"/>
            <p:cNvSpPr/>
            <p:nvPr/>
          </p:nvSpPr>
          <p:spPr>
            <a:xfrm rot="10800000">
              <a:off x="3547909" y="5315043"/>
              <a:ext cx="412982" cy="431376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/>
          <p:cNvGrpSpPr/>
          <p:nvPr/>
        </p:nvGrpSpPr>
        <p:grpSpPr>
          <a:xfrm rot="5400000">
            <a:off x="3218179" y="3146751"/>
            <a:ext cx="248428" cy="601064"/>
            <a:chOff x="3441910" y="4747595"/>
            <a:chExt cx="518983" cy="998827"/>
          </a:xfrm>
        </p:grpSpPr>
        <p:sp>
          <p:nvSpPr>
            <p:cNvPr id="108" name="Freeform 107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10"/>
            <p:cNvCxnSpPr>
              <a:stCxn id="109" idx="4"/>
              <a:endCxn id="110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1961487" y="3548635"/>
            <a:ext cx="248428" cy="264249"/>
            <a:chOff x="3441910" y="5307301"/>
            <a:chExt cx="518983" cy="439120"/>
          </a:xfrm>
        </p:grpSpPr>
        <p:sp>
          <p:nvSpPr>
            <p:cNvPr id="113" name="Freeform 112"/>
            <p:cNvSpPr/>
            <p:nvPr/>
          </p:nvSpPr>
          <p:spPr>
            <a:xfrm rot="10800000">
              <a:off x="3441910" y="5307301"/>
              <a:ext cx="518983" cy="439120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489640" y="3427253"/>
            <a:ext cx="344463" cy="587818"/>
            <a:chOff x="5749248" y="5065643"/>
            <a:chExt cx="672457" cy="864392"/>
          </a:xfrm>
        </p:grpSpPr>
        <p:sp>
          <p:nvSpPr>
            <p:cNvPr id="115" name="Freeform 114"/>
            <p:cNvSpPr/>
            <p:nvPr/>
          </p:nvSpPr>
          <p:spPr>
            <a:xfrm rot="10800000">
              <a:off x="5749248" y="5065643"/>
              <a:ext cx="672457" cy="864392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5825417" y="5107954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5959564" y="572057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/>
            <p:cNvCxnSpPr>
              <a:stCxn id="116" idx="4"/>
              <a:endCxn id="117" idx="0"/>
            </p:cNvCxnSpPr>
            <p:nvPr/>
          </p:nvCxnSpPr>
          <p:spPr>
            <a:xfrm>
              <a:off x="5892491" y="5220405"/>
              <a:ext cx="134147" cy="500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6134086" y="548360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" name="Straight Connector 121"/>
            <p:cNvCxnSpPr>
              <a:stCxn id="116" idx="5"/>
              <a:endCxn id="121" idx="1"/>
            </p:cNvCxnSpPr>
            <p:nvPr/>
          </p:nvCxnSpPr>
          <p:spPr>
            <a:xfrm>
              <a:off x="5939919" y="5203937"/>
              <a:ext cx="213812" cy="2961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2416064">
            <a:off x="3180954" y="3571497"/>
            <a:ext cx="553074" cy="466467"/>
            <a:chOff x="4428117" y="5987554"/>
            <a:chExt cx="587819" cy="636409"/>
          </a:xfrm>
        </p:grpSpPr>
        <p:sp>
          <p:nvSpPr>
            <p:cNvPr id="124" name="Freeform 123"/>
            <p:cNvSpPr/>
            <p:nvPr/>
          </p:nvSpPr>
          <p:spPr>
            <a:xfrm rot="14238617">
              <a:off x="4407405" y="6008266"/>
              <a:ext cx="629244" cy="587819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4540676" y="6130889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4609392" y="6547492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/>
            <p:cNvCxnSpPr>
              <a:stCxn id="125" idx="4"/>
              <a:endCxn id="126" idx="0"/>
            </p:cNvCxnSpPr>
            <p:nvPr/>
          </p:nvCxnSpPr>
          <p:spPr>
            <a:xfrm>
              <a:off x="4575035" y="6207360"/>
              <a:ext cx="68716" cy="3401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/>
            <p:cNvSpPr/>
            <p:nvPr/>
          </p:nvSpPr>
          <p:spPr>
            <a:xfrm>
              <a:off x="4698790" y="638634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" name="Straight Connector 129"/>
            <p:cNvCxnSpPr>
              <a:stCxn id="125" idx="5"/>
              <a:endCxn id="129" idx="1"/>
            </p:cNvCxnSpPr>
            <p:nvPr/>
          </p:nvCxnSpPr>
          <p:spPr>
            <a:xfrm>
              <a:off x="4599329" y="6196161"/>
              <a:ext cx="109524" cy="2013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Oval 131"/>
            <p:cNvSpPr/>
            <p:nvPr/>
          </p:nvSpPr>
          <p:spPr>
            <a:xfrm>
              <a:off x="4851190" y="622570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3" name="Straight Connector 132"/>
            <p:cNvCxnSpPr>
              <a:stCxn id="125" idx="6"/>
              <a:endCxn id="132" idx="2"/>
            </p:cNvCxnSpPr>
            <p:nvPr/>
          </p:nvCxnSpPr>
          <p:spPr>
            <a:xfrm>
              <a:off x="4609392" y="6169125"/>
              <a:ext cx="241798" cy="94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3" name="Straight Connector 142"/>
          <p:cNvCxnSpPr/>
          <p:nvPr/>
        </p:nvCxnSpPr>
        <p:spPr>
          <a:xfrm flipH="1">
            <a:off x="4711975" y="3787952"/>
            <a:ext cx="668523" cy="0"/>
          </a:xfrm>
          <a:prstGeom prst="line">
            <a:avLst/>
          </a:prstGeom>
          <a:solidFill>
            <a:schemeClr val="tx1"/>
          </a:solidFill>
          <a:ln w="571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2150497" y="4744193"/>
            <a:ext cx="4573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Asynchronous and Lock-free Stochastic Updates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1166885" y="4794936"/>
            <a:ext cx="6546921" cy="1494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Left Bracket 145"/>
          <p:cNvSpPr/>
          <p:nvPr/>
        </p:nvSpPr>
        <p:spPr>
          <a:xfrm rot="16200000">
            <a:off x="1616692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Left Bracket 146"/>
          <p:cNvSpPr/>
          <p:nvPr/>
        </p:nvSpPr>
        <p:spPr>
          <a:xfrm rot="16200000">
            <a:off x="3062851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Left Bracket 147"/>
          <p:cNvSpPr/>
          <p:nvPr/>
        </p:nvSpPr>
        <p:spPr>
          <a:xfrm rot="16200000">
            <a:off x="6392631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48"/>
          <p:cNvSpPr txBox="1"/>
          <p:nvPr/>
        </p:nvSpPr>
        <p:spPr>
          <a:xfrm>
            <a:off x="1601445" y="5900998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015538" y="5900998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344191" y="5900998"/>
            <a:ext cx="83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p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1655925" y="5235154"/>
            <a:ext cx="248428" cy="601064"/>
            <a:chOff x="3441910" y="4747595"/>
            <a:chExt cx="518983" cy="998827"/>
          </a:xfrm>
        </p:grpSpPr>
        <p:sp>
          <p:nvSpPr>
            <p:cNvPr id="153" name="Freeform 152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/>
            <p:cNvCxnSpPr>
              <a:stCxn id="154" idx="4"/>
              <a:endCxn id="155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/>
          <p:cNvGrpSpPr/>
          <p:nvPr/>
        </p:nvGrpSpPr>
        <p:grpSpPr>
          <a:xfrm>
            <a:off x="6909859" y="5219823"/>
            <a:ext cx="197687" cy="259589"/>
            <a:chOff x="3547909" y="5315043"/>
            <a:chExt cx="412982" cy="431376"/>
          </a:xfrm>
        </p:grpSpPr>
        <p:sp>
          <p:nvSpPr>
            <p:cNvPr id="180" name="Freeform 179"/>
            <p:cNvSpPr/>
            <p:nvPr/>
          </p:nvSpPr>
          <p:spPr>
            <a:xfrm rot="10800000">
              <a:off x="3547909" y="5315043"/>
              <a:ext cx="412982" cy="431376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2" name="Group 181"/>
          <p:cNvGrpSpPr/>
          <p:nvPr/>
        </p:nvGrpSpPr>
        <p:grpSpPr>
          <a:xfrm rot="5400000">
            <a:off x="3252493" y="4989611"/>
            <a:ext cx="248428" cy="601064"/>
            <a:chOff x="3441910" y="4747595"/>
            <a:chExt cx="518983" cy="998827"/>
          </a:xfrm>
        </p:grpSpPr>
        <p:sp>
          <p:nvSpPr>
            <p:cNvPr id="183" name="Freeform 182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6" name="Straight Connector 185"/>
            <p:cNvCxnSpPr>
              <a:stCxn id="184" idx="4"/>
              <a:endCxn id="185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/>
          <p:cNvGrpSpPr/>
          <p:nvPr/>
        </p:nvGrpSpPr>
        <p:grpSpPr>
          <a:xfrm>
            <a:off x="1995801" y="5391495"/>
            <a:ext cx="248428" cy="264249"/>
            <a:chOff x="3441910" y="5307301"/>
            <a:chExt cx="518983" cy="439120"/>
          </a:xfrm>
        </p:grpSpPr>
        <p:sp>
          <p:nvSpPr>
            <p:cNvPr id="188" name="Freeform 187"/>
            <p:cNvSpPr/>
            <p:nvPr/>
          </p:nvSpPr>
          <p:spPr>
            <a:xfrm rot="10800000">
              <a:off x="3441910" y="5307301"/>
              <a:ext cx="518983" cy="439120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0" name="Group 189"/>
          <p:cNvGrpSpPr/>
          <p:nvPr/>
        </p:nvGrpSpPr>
        <p:grpSpPr>
          <a:xfrm>
            <a:off x="6523954" y="5270113"/>
            <a:ext cx="344463" cy="587818"/>
            <a:chOff x="5749248" y="5065643"/>
            <a:chExt cx="672457" cy="864392"/>
          </a:xfrm>
        </p:grpSpPr>
        <p:sp>
          <p:nvSpPr>
            <p:cNvPr id="191" name="Freeform 190"/>
            <p:cNvSpPr/>
            <p:nvPr/>
          </p:nvSpPr>
          <p:spPr>
            <a:xfrm rot="10800000">
              <a:off x="5749248" y="5065643"/>
              <a:ext cx="672457" cy="864392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5825417" y="5107954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5959564" y="572057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4" name="Straight Connector 193"/>
            <p:cNvCxnSpPr>
              <a:stCxn id="192" idx="4"/>
              <a:endCxn id="193" idx="0"/>
            </p:cNvCxnSpPr>
            <p:nvPr/>
          </p:nvCxnSpPr>
          <p:spPr>
            <a:xfrm>
              <a:off x="5892491" y="5220405"/>
              <a:ext cx="134147" cy="500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Oval 194"/>
            <p:cNvSpPr/>
            <p:nvPr/>
          </p:nvSpPr>
          <p:spPr>
            <a:xfrm>
              <a:off x="6134086" y="548360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/>
            <p:cNvCxnSpPr>
              <a:stCxn id="192" idx="5"/>
              <a:endCxn id="195" idx="1"/>
            </p:cNvCxnSpPr>
            <p:nvPr/>
          </p:nvCxnSpPr>
          <p:spPr>
            <a:xfrm>
              <a:off x="5939919" y="5203937"/>
              <a:ext cx="213812" cy="2961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/>
          <p:cNvGrpSpPr/>
          <p:nvPr/>
        </p:nvGrpSpPr>
        <p:grpSpPr>
          <a:xfrm rot="2416064">
            <a:off x="3215268" y="5414357"/>
            <a:ext cx="553074" cy="466467"/>
            <a:chOff x="4428117" y="5987554"/>
            <a:chExt cx="587819" cy="636409"/>
          </a:xfrm>
        </p:grpSpPr>
        <p:sp>
          <p:nvSpPr>
            <p:cNvPr id="198" name="Freeform 197"/>
            <p:cNvSpPr/>
            <p:nvPr/>
          </p:nvSpPr>
          <p:spPr>
            <a:xfrm rot="14238617">
              <a:off x="4407405" y="6008266"/>
              <a:ext cx="629244" cy="587819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4540676" y="6130889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4609392" y="6547492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1" name="Straight Connector 200"/>
            <p:cNvCxnSpPr>
              <a:stCxn id="199" idx="4"/>
              <a:endCxn id="200" idx="0"/>
            </p:cNvCxnSpPr>
            <p:nvPr/>
          </p:nvCxnSpPr>
          <p:spPr>
            <a:xfrm>
              <a:off x="4575035" y="6207360"/>
              <a:ext cx="68716" cy="3401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/>
            <p:cNvSpPr/>
            <p:nvPr/>
          </p:nvSpPr>
          <p:spPr>
            <a:xfrm>
              <a:off x="4698790" y="638634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/>
            <p:cNvCxnSpPr>
              <a:stCxn id="199" idx="5"/>
              <a:endCxn id="202" idx="1"/>
            </p:cNvCxnSpPr>
            <p:nvPr/>
          </p:nvCxnSpPr>
          <p:spPr>
            <a:xfrm>
              <a:off x="4599329" y="6196161"/>
              <a:ext cx="109524" cy="2013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Oval 203"/>
            <p:cNvSpPr/>
            <p:nvPr/>
          </p:nvSpPr>
          <p:spPr>
            <a:xfrm>
              <a:off x="4851190" y="622570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Straight Connector 204"/>
            <p:cNvCxnSpPr>
              <a:stCxn id="199" idx="6"/>
              <a:endCxn id="204" idx="2"/>
            </p:cNvCxnSpPr>
            <p:nvPr/>
          </p:nvCxnSpPr>
          <p:spPr>
            <a:xfrm>
              <a:off x="4609392" y="6169125"/>
              <a:ext cx="241798" cy="94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6" name="Straight Connector 205"/>
          <p:cNvCxnSpPr/>
          <p:nvPr/>
        </p:nvCxnSpPr>
        <p:spPr>
          <a:xfrm flipH="1">
            <a:off x="4746289" y="5630812"/>
            <a:ext cx="668523" cy="0"/>
          </a:xfrm>
          <a:prstGeom prst="line">
            <a:avLst/>
          </a:prstGeom>
          <a:solidFill>
            <a:schemeClr val="tx1"/>
          </a:solidFill>
          <a:ln w="571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" name="TextBox 206"/>
          <p:cNvSpPr txBox="1"/>
          <p:nvPr/>
        </p:nvSpPr>
        <p:spPr>
          <a:xfrm>
            <a:off x="1641273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3088983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6425658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10" name="Down Arrow 209"/>
          <p:cNvSpPr/>
          <p:nvPr/>
        </p:nvSpPr>
        <p:spPr>
          <a:xfrm>
            <a:off x="3905806" y="4440893"/>
            <a:ext cx="1069080" cy="354043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Rectangle 210"/>
          <p:cNvSpPr/>
          <p:nvPr/>
        </p:nvSpPr>
        <p:spPr>
          <a:xfrm>
            <a:off x="1166886" y="6289272"/>
            <a:ext cx="6546920" cy="254214"/>
          </a:xfrm>
          <a:prstGeom prst="rect">
            <a:avLst/>
          </a:prstGeom>
          <a:solidFill>
            <a:srgbClr val="CA275B">
              <a:alpha val="14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 Light"/>
                <a:cs typeface="Gill Sans Light"/>
              </a:rPr>
              <a:t>Wait for Everyone to Finish</a:t>
            </a:r>
            <a:endParaRPr lang="en-US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cxnSp>
        <p:nvCxnSpPr>
          <p:cNvPr id="212" name="Elbow Connector 211"/>
          <p:cNvCxnSpPr>
            <a:stCxn id="211" idx="2"/>
            <a:endCxn id="19" idx="0"/>
          </p:cNvCxnSpPr>
          <p:nvPr/>
        </p:nvCxnSpPr>
        <p:spPr>
          <a:xfrm rot="5400000" flipH="1">
            <a:off x="1501641" y="3604782"/>
            <a:ext cx="5877409" cy="12700"/>
          </a:xfrm>
          <a:prstGeom prst="bentConnector5">
            <a:avLst>
              <a:gd name="adj1" fmla="val -3889"/>
              <a:gd name="adj2" fmla="val -29397969"/>
              <a:gd name="adj3" fmla="val 107389"/>
            </a:avLst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3" name="TextBox 212"/>
          <p:cNvSpPr txBox="1"/>
          <p:nvPr/>
        </p:nvSpPr>
        <p:spPr>
          <a:xfrm>
            <a:off x="2824253" y="1595449"/>
            <a:ext cx="77950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sample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5139333" y="1559311"/>
            <a:ext cx="58087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C.C.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960" y="1363623"/>
            <a:ext cx="88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102953" y="3342149"/>
            <a:ext cx="93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1I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136654" y="5238299"/>
            <a:ext cx="914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III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7" name="Rectangle 216"/>
          <p:cNvSpPr/>
          <p:nvPr/>
        </p:nvSpPr>
        <p:spPr>
          <a:xfrm>
            <a:off x="1160535" y="4794936"/>
            <a:ext cx="6546920" cy="1760817"/>
          </a:xfrm>
          <a:prstGeom prst="rect">
            <a:avLst/>
          </a:prstGeom>
          <a:solidFill>
            <a:srgbClr val="0C1268">
              <a:alpha val="9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This is as fast as it gets</a:t>
            </a:r>
            <a:endParaRPr lang="en-US" sz="5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399588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66885" y="666077"/>
            <a:ext cx="6546921" cy="19319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/>
          <p:cNvSpPr txBox="1"/>
          <p:nvPr/>
        </p:nvSpPr>
        <p:spPr>
          <a:xfrm>
            <a:off x="3888728" y="3044754"/>
            <a:ext cx="109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Allocation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0" name="Freeform 169"/>
          <p:cNvSpPr/>
          <p:nvPr/>
        </p:nvSpPr>
        <p:spPr>
          <a:xfrm>
            <a:off x="6571055" y="1973869"/>
            <a:ext cx="418258" cy="392829"/>
          </a:xfrm>
          <a:custGeom>
            <a:avLst/>
            <a:gdLst>
              <a:gd name="connsiteX0" fmla="*/ 10893 w 484691"/>
              <a:gd name="connsiteY0" fmla="*/ 199456 h 536235"/>
              <a:gd name="connsiteX1" fmla="*/ 249001 w 484691"/>
              <a:gd name="connsiteY1" fmla="*/ 1009 h 536235"/>
              <a:gd name="connsiteX2" fmla="*/ 460652 w 484691"/>
              <a:gd name="connsiteY2" fmla="*/ 133307 h 536235"/>
              <a:gd name="connsiteX3" fmla="*/ 460652 w 484691"/>
              <a:gd name="connsiteY3" fmla="*/ 371444 h 536235"/>
              <a:gd name="connsiteX4" fmla="*/ 288686 w 484691"/>
              <a:gd name="connsiteY4" fmla="*/ 530202 h 536235"/>
              <a:gd name="connsiteX5" fmla="*/ 143175 w 484691"/>
              <a:gd name="connsiteY5" fmla="*/ 477282 h 536235"/>
              <a:gd name="connsiteX6" fmla="*/ 50578 w 484691"/>
              <a:gd name="connsiteY6" fmla="*/ 239146 h 536235"/>
              <a:gd name="connsiteX7" fmla="*/ 10893 w 484691"/>
              <a:gd name="connsiteY7" fmla="*/ 199456 h 536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4691" h="536235">
                <a:moveTo>
                  <a:pt x="10893" y="199456"/>
                </a:moveTo>
                <a:cubicBezTo>
                  <a:pt x="43963" y="159767"/>
                  <a:pt x="174041" y="12034"/>
                  <a:pt x="249001" y="1009"/>
                </a:cubicBezTo>
                <a:cubicBezTo>
                  <a:pt x="323961" y="-10016"/>
                  <a:pt x="425377" y="71568"/>
                  <a:pt x="460652" y="133307"/>
                </a:cubicBezTo>
                <a:cubicBezTo>
                  <a:pt x="495927" y="195046"/>
                  <a:pt x="489313" y="305295"/>
                  <a:pt x="460652" y="371444"/>
                </a:cubicBezTo>
                <a:cubicBezTo>
                  <a:pt x="431991" y="437593"/>
                  <a:pt x="341599" y="512562"/>
                  <a:pt x="288686" y="530202"/>
                </a:cubicBezTo>
                <a:cubicBezTo>
                  <a:pt x="235773" y="547842"/>
                  <a:pt x="182860" y="525791"/>
                  <a:pt x="143175" y="477282"/>
                </a:cubicBezTo>
                <a:cubicBezTo>
                  <a:pt x="103490" y="428773"/>
                  <a:pt x="72625" y="289860"/>
                  <a:pt x="50578" y="239146"/>
                </a:cubicBezTo>
                <a:cubicBezTo>
                  <a:pt x="28531" y="188432"/>
                  <a:pt x="-22177" y="239145"/>
                  <a:pt x="10893" y="199456"/>
                </a:cubicBezTo>
                <a:close/>
              </a:path>
            </a:pathLst>
          </a:custGeom>
          <a:solidFill>
            <a:srgbClr val="5266FF">
              <a:alpha val="17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eform 168"/>
          <p:cNvSpPr/>
          <p:nvPr/>
        </p:nvSpPr>
        <p:spPr>
          <a:xfrm rot="10800000">
            <a:off x="7019314" y="1332376"/>
            <a:ext cx="518983" cy="998827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6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398607" y="1455541"/>
            <a:ext cx="1254851" cy="854684"/>
            <a:chOff x="4038499" y="1979074"/>
            <a:chExt cx="1330052" cy="1091066"/>
          </a:xfrm>
        </p:grpSpPr>
        <p:sp>
          <p:nvSpPr>
            <p:cNvPr id="30" name="Oval 29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038499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309881" y="2452100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895289" y="2455063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30" idx="4"/>
              <a:endCxn id="33" idx="0"/>
            </p:cNvCxnSpPr>
            <p:nvPr/>
          </p:nvCxnSpPr>
          <p:spPr>
            <a:xfrm flipH="1">
              <a:off x="4109592" y="2132567"/>
              <a:ext cx="105004" cy="628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4" idx="2"/>
              <a:endCxn id="30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44" idx="3"/>
              <a:endCxn id="34" idx="0"/>
            </p:cNvCxnSpPr>
            <p:nvPr/>
          </p:nvCxnSpPr>
          <p:spPr>
            <a:xfrm flipH="1">
              <a:off x="4380974" y="2101603"/>
              <a:ext cx="275254" cy="350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8" idx="1"/>
              <a:endCxn id="34" idx="5"/>
            </p:cNvCxnSpPr>
            <p:nvPr/>
          </p:nvCxnSpPr>
          <p:spPr>
            <a:xfrm flipH="1" flipV="1">
              <a:off x="4431244" y="2574629"/>
              <a:ext cx="251161" cy="3729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8" idx="7"/>
              <a:endCxn id="39" idx="3"/>
            </p:cNvCxnSpPr>
            <p:nvPr/>
          </p:nvCxnSpPr>
          <p:spPr>
            <a:xfrm flipV="1">
              <a:off x="4782945" y="2577592"/>
              <a:ext cx="133167" cy="3700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44" idx="4"/>
              <a:endCxn id="39" idx="1"/>
            </p:cNvCxnSpPr>
            <p:nvPr/>
          </p:nvCxnSpPr>
          <p:spPr>
            <a:xfrm>
              <a:off x="4706498" y="2122626"/>
              <a:ext cx="209614" cy="3534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32" idx="4"/>
              <a:endCxn id="42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39" idx="6"/>
              <a:endCxn id="32" idx="3"/>
            </p:cNvCxnSpPr>
            <p:nvPr/>
          </p:nvCxnSpPr>
          <p:spPr>
            <a:xfrm flipV="1">
              <a:off x="5037475" y="2101603"/>
              <a:ext cx="67527" cy="425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34" idx="5"/>
              <a:endCxn id="42" idx="2"/>
            </p:cNvCxnSpPr>
            <p:nvPr/>
          </p:nvCxnSpPr>
          <p:spPr>
            <a:xfrm>
              <a:off x="4431244" y="2574629"/>
              <a:ext cx="795121" cy="2582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33" idx="7"/>
              <a:endCxn id="39" idx="3"/>
            </p:cNvCxnSpPr>
            <p:nvPr/>
          </p:nvCxnSpPr>
          <p:spPr>
            <a:xfrm flipV="1">
              <a:off x="4159862" y="2577592"/>
              <a:ext cx="756250" cy="2045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30" idx="5"/>
              <a:endCxn id="39" idx="1"/>
            </p:cNvCxnSpPr>
            <p:nvPr/>
          </p:nvCxnSpPr>
          <p:spPr>
            <a:xfrm>
              <a:off x="4264866" y="2111544"/>
              <a:ext cx="651246" cy="3645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813" y="1298492"/>
            <a:ext cx="108103" cy="106828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765" y="1282782"/>
            <a:ext cx="108103" cy="106828"/>
          </a:xfrm>
          <a:prstGeom prst="rect">
            <a:avLst/>
          </a:prstGeom>
        </p:spPr>
      </p:pic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8957" y="2245597"/>
            <a:ext cx="123014" cy="106828"/>
          </a:xfrm>
          <a:prstGeom prst="rect">
            <a:avLst/>
          </a:prstGeom>
        </p:spPr>
      </p:pic>
      <p:sp>
        <p:nvSpPr>
          <p:cNvPr id="71" name="Down Arrow 70"/>
          <p:cNvSpPr/>
          <p:nvPr/>
        </p:nvSpPr>
        <p:spPr>
          <a:xfrm rot="16200000">
            <a:off x="2698067" y="1453686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9616" y="1009615"/>
            <a:ext cx="1260502" cy="176044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3690338" y="1428051"/>
            <a:ext cx="1155784" cy="854684"/>
            <a:chOff x="4143503" y="1979074"/>
            <a:chExt cx="1225048" cy="1091066"/>
          </a:xfrm>
        </p:grpSpPr>
        <p:sp>
          <p:nvSpPr>
            <p:cNvPr id="73" name="Oval 72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Connector 82"/>
            <p:cNvCxnSpPr>
              <a:stCxn id="81" idx="2"/>
              <a:endCxn id="73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4" idx="4"/>
              <a:endCxn id="80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3" name="Picture 92" descr="latex-image-1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477" y="1271001"/>
            <a:ext cx="108103" cy="106828"/>
          </a:xfrm>
          <a:prstGeom prst="rect">
            <a:avLst/>
          </a:prstGeom>
        </p:spPr>
      </p:pic>
      <p:pic>
        <p:nvPicPr>
          <p:cNvPr id="94" name="Picture 93" descr="latex-image-1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4428" y="1255292"/>
            <a:ext cx="108103" cy="106828"/>
          </a:xfrm>
          <a:prstGeom prst="rect">
            <a:avLst/>
          </a:prstGeom>
        </p:spPr>
      </p:pic>
      <p:pic>
        <p:nvPicPr>
          <p:cNvPr id="95" name="Picture 94" descr="latex-image-1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621" y="2218107"/>
            <a:ext cx="123014" cy="106828"/>
          </a:xfrm>
          <a:prstGeom prst="rect">
            <a:avLst/>
          </a:prstGeom>
        </p:spPr>
      </p:pic>
      <p:sp>
        <p:nvSpPr>
          <p:cNvPr id="128" name="Freeform 127"/>
          <p:cNvSpPr/>
          <p:nvPr/>
        </p:nvSpPr>
        <p:spPr>
          <a:xfrm rot="15705280">
            <a:off x="6299795" y="702823"/>
            <a:ext cx="595288" cy="1211862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0000"/>
            </a:srgbClr>
          </a:solidFill>
          <a:ln>
            <a:solidFill>
              <a:srgbClr val="000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Down Arrow 156"/>
          <p:cNvSpPr/>
          <p:nvPr/>
        </p:nvSpPr>
        <p:spPr>
          <a:xfrm rot="16200000">
            <a:off x="4936818" y="1424311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sp>
        <p:nvSpPr>
          <p:cNvPr id="159" name="Oval 158"/>
          <p:cNvSpPr/>
          <p:nvPr/>
        </p:nvSpPr>
        <p:spPr>
          <a:xfrm>
            <a:off x="6207991" y="1382473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70954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6696778" y="2116919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7229628" y="1987305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66720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Connector 163"/>
          <p:cNvCxnSpPr>
            <a:stCxn id="163" idx="2"/>
            <a:endCxn id="159" idx="6"/>
          </p:cNvCxnSpPr>
          <p:nvPr/>
        </p:nvCxnSpPr>
        <p:spPr>
          <a:xfrm flipH="1">
            <a:off x="6342138" y="1430912"/>
            <a:ext cx="329943" cy="77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0" idx="4"/>
            <a:endCxn id="162" idx="1"/>
          </p:cNvCxnSpPr>
          <p:nvPr/>
        </p:nvCxnSpPr>
        <p:spPr>
          <a:xfrm>
            <a:off x="7162555" y="1487137"/>
            <a:ext cx="86719" cy="516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latex-image-1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0130" y="1217636"/>
            <a:ext cx="108103" cy="106828"/>
          </a:xfrm>
          <a:prstGeom prst="rect">
            <a:avLst/>
          </a:prstGeom>
        </p:spPr>
      </p:pic>
      <p:pic>
        <p:nvPicPr>
          <p:cNvPr id="167" name="Picture 166" descr="latex-image-1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2082" y="1201927"/>
            <a:ext cx="108103" cy="106828"/>
          </a:xfrm>
          <a:prstGeom prst="rect">
            <a:avLst/>
          </a:prstGeom>
        </p:spPr>
      </p:pic>
      <p:pic>
        <p:nvPicPr>
          <p:cNvPr id="168" name="Picture 167" descr="latex-image-1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9274" y="2164742"/>
            <a:ext cx="123014" cy="106828"/>
          </a:xfrm>
          <a:prstGeom prst="rect">
            <a:avLst/>
          </a:prstGeom>
        </p:spPr>
      </p:pic>
      <p:sp>
        <p:nvSpPr>
          <p:cNvPr id="172" name="Rectangle 171"/>
          <p:cNvSpPr/>
          <p:nvPr/>
        </p:nvSpPr>
        <p:spPr>
          <a:xfrm>
            <a:off x="1166885" y="2952076"/>
            <a:ext cx="6546921" cy="1494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extBox 172"/>
          <p:cNvSpPr txBox="1"/>
          <p:nvPr/>
        </p:nvSpPr>
        <p:spPr>
          <a:xfrm>
            <a:off x="2460622" y="666077"/>
            <a:ext cx="395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Sample Batch + Connected Components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4" name="Down Arrow 173"/>
          <p:cNvSpPr/>
          <p:nvPr/>
        </p:nvSpPr>
        <p:spPr>
          <a:xfrm>
            <a:off x="3905806" y="2598033"/>
            <a:ext cx="1069080" cy="354043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Left Bracket 21"/>
          <p:cNvSpPr/>
          <p:nvPr/>
        </p:nvSpPr>
        <p:spPr>
          <a:xfrm rot="16200000">
            <a:off x="1582378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Left Bracket 174"/>
          <p:cNvSpPr/>
          <p:nvPr/>
        </p:nvSpPr>
        <p:spPr>
          <a:xfrm rot="16200000">
            <a:off x="3028537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Left Bracket 175"/>
          <p:cNvSpPr/>
          <p:nvPr/>
        </p:nvSpPr>
        <p:spPr>
          <a:xfrm rot="16200000">
            <a:off x="6358317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TextBox 176"/>
          <p:cNvSpPr txBox="1"/>
          <p:nvPr/>
        </p:nvSpPr>
        <p:spPr>
          <a:xfrm>
            <a:off x="1567131" y="4058138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2981224" y="4058138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6309877" y="4058138"/>
            <a:ext cx="83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p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21611" y="3392294"/>
            <a:ext cx="248428" cy="601064"/>
            <a:chOff x="3441910" y="4747595"/>
            <a:chExt cx="518983" cy="998827"/>
          </a:xfrm>
        </p:grpSpPr>
        <p:sp>
          <p:nvSpPr>
            <p:cNvPr id="79" name="Freeform 78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2" idx="4"/>
              <a:endCxn id="84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6875545" y="3376963"/>
            <a:ext cx="197687" cy="259589"/>
            <a:chOff x="3547909" y="5315043"/>
            <a:chExt cx="412982" cy="431376"/>
          </a:xfrm>
        </p:grpSpPr>
        <p:sp>
          <p:nvSpPr>
            <p:cNvPr id="103" name="Freeform 102"/>
            <p:cNvSpPr/>
            <p:nvPr/>
          </p:nvSpPr>
          <p:spPr>
            <a:xfrm rot="10800000">
              <a:off x="3547909" y="5315043"/>
              <a:ext cx="412982" cy="431376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/>
          <p:cNvGrpSpPr/>
          <p:nvPr/>
        </p:nvGrpSpPr>
        <p:grpSpPr>
          <a:xfrm rot="5400000">
            <a:off x="3218179" y="3146751"/>
            <a:ext cx="248428" cy="601064"/>
            <a:chOff x="3441910" y="4747595"/>
            <a:chExt cx="518983" cy="998827"/>
          </a:xfrm>
        </p:grpSpPr>
        <p:sp>
          <p:nvSpPr>
            <p:cNvPr id="108" name="Freeform 107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10"/>
            <p:cNvCxnSpPr>
              <a:stCxn id="109" idx="4"/>
              <a:endCxn id="110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1961487" y="3548635"/>
            <a:ext cx="248428" cy="264249"/>
            <a:chOff x="3441910" y="5307301"/>
            <a:chExt cx="518983" cy="439120"/>
          </a:xfrm>
        </p:grpSpPr>
        <p:sp>
          <p:nvSpPr>
            <p:cNvPr id="113" name="Freeform 112"/>
            <p:cNvSpPr/>
            <p:nvPr/>
          </p:nvSpPr>
          <p:spPr>
            <a:xfrm rot="10800000">
              <a:off x="3441910" y="5307301"/>
              <a:ext cx="518983" cy="439120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489640" y="3427253"/>
            <a:ext cx="344463" cy="587818"/>
            <a:chOff x="5749248" y="5065643"/>
            <a:chExt cx="672457" cy="864392"/>
          </a:xfrm>
        </p:grpSpPr>
        <p:sp>
          <p:nvSpPr>
            <p:cNvPr id="115" name="Freeform 114"/>
            <p:cNvSpPr/>
            <p:nvPr/>
          </p:nvSpPr>
          <p:spPr>
            <a:xfrm rot="10800000">
              <a:off x="5749248" y="5065643"/>
              <a:ext cx="672457" cy="864392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5825417" y="5107954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5959564" y="572057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/>
            <p:cNvCxnSpPr>
              <a:stCxn id="116" idx="4"/>
              <a:endCxn id="117" idx="0"/>
            </p:cNvCxnSpPr>
            <p:nvPr/>
          </p:nvCxnSpPr>
          <p:spPr>
            <a:xfrm>
              <a:off x="5892491" y="5220405"/>
              <a:ext cx="134147" cy="500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6134086" y="548360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" name="Straight Connector 121"/>
            <p:cNvCxnSpPr>
              <a:stCxn id="116" idx="5"/>
              <a:endCxn id="121" idx="1"/>
            </p:cNvCxnSpPr>
            <p:nvPr/>
          </p:nvCxnSpPr>
          <p:spPr>
            <a:xfrm>
              <a:off x="5939919" y="5203937"/>
              <a:ext cx="213812" cy="2961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2416064">
            <a:off x="3180954" y="3571497"/>
            <a:ext cx="553074" cy="466467"/>
            <a:chOff x="4428117" y="5987554"/>
            <a:chExt cx="587819" cy="636409"/>
          </a:xfrm>
        </p:grpSpPr>
        <p:sp>
          <p:nvSpPr>
            <p:cNvPr id="124" name="Freeform 123"/>
            <p:cNvSpPr/>
            <p:nvPr/>
          </p:nvSpPr>
          <p:spPr>
            <a:xfrm rot="14238617">
              <a:off x="4407405" y="6008266"/>
              <a:ext cx="629244" cy="587819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4540676" y="6130889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4609392" y="6547492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/>
            <p:cNvCxnSpPr>
              <a:stCxn id="125" idx="4"/>
              <a:endCxn id="126" idx="0"/>
            </p:cNvCxnSpPr>
            <p:nvPr/>
          </p:nvCxnSpPr>
          <p:spPr>
            <a:xfrm>
              <a:off x="4575035" y="6207360"/>
              <a:ext cx="68716" cy="3401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/>
            <p:cNvSpPr/>
            <p:nvPr/>
          </p:nvSpPr>
          <p:spPr>
            <a:xfrm>
              <a:off x="4698790" y="638634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" name="Straight Connector 129"/>
            <p:cNvCxnSpPr>
              <a:stCxn id="125" idx="5"/>
              <a:endCxn id="129" idx="1"/>
            </p:cNvCxnSpPr>
            <p:nvPr/>
          </p:nvCxnSpPr>
          <p:spPr>
            <a:xfrm>
              <a:off x="4599329" y="6196161"/>
              <a:ext cx="109524" cy="2013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Oval 131"/>
            <p:cNvSpPr/>
            <p:nvPr/>
          </p:nvSpPr>
          <p:spPr>
            <a:xfrm>
              <a:off x="4851190" y="622570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3" name="Straight Connector 132"/>
            <p:cNvCxnSpPr>
              <a:stCxn id="125" idx="6"/>
              <a:endCxn id="132" idx="2"/>
            </p:cNvCxnSpPr>
            <p:nvPr/>
          </p:nvCxnSpPr>
          <p:spPr>
            <a:xfrm>
              <a:off x="4609392" y="6169125"/>
              <a:ext cx="241798" cy="94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3" name="Straight Connector 142"/>
          <p:cNvCxnSpPr/>
          <p:nvPr/>
        </p:nvCxnSpPr>
        <p:spPr>
          <a:xfrm flipH="1">
            <a:off x="4711975" y="3787952"/>
            <a:ext cx="668523" cy="0"/>
          </a:xfrm>
          <a:prstGeom prst="line">
            <a:avLst/>
          </a:prstGeom>
          <a:solidFill>
            <a:schemeClr val="tx1"/>
          </a:solidFill>
          <a:ln w="571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2150497" y="4744193"/>
            <a:ext cx="4573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Asynchronous and Lock-free Stochastic Updates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1166885" y="4794936"/>
            <a:ext cx="6546921" cy="1494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Left Bracket 145"/>
          <p:cNvSpPr/>
          <p:nvPr/>
        </p:nvSpPr>
        <p:spPr>
          <a:xfrm rot="16200000">
            <a:off x="1616692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Left Bracket 146"/>
          <p:cNvSpPr/>
          <p:nvPr/>
        </p:nvSpPr>
        <p:spPr>
          <a:xfrm rot="16200000">
            <a:off x="3062851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Left Bracket 147"/>
          <p:cNvSpPr/>
          <p:nvPr/>
        </p:nvSpPr>
        <p:spPr>
          <a:xfrm rot="16200000">
            <a:off x="6392631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48"/>
          <p:cNvSpPr txBox="1"/>
          <p:nvPr/>
        </p:nvSpPr>
        <p:spPr>
          <a:xfrm>
            <a:off x="1601445" y="5900998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015538" y="5900998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344191" y="5900998"/>
            <a:ext cx="83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p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1655925" y="5235154"/>
            <a:ext cx="248428" cy="601064"/>
            <a:chOff x="3441910" y="4747595"/>
            <a:chExt cx="518983" cy="998827"/>
          </a:xfrm>
        </p:grpSpPr>
        <p:sp>
          <p:nvSpPr>
            <p:cNvPr id="153" name="Freeform 152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/>
            <p:cNvCxnSpPr>
              <a:stCxn id="154" idx="4"/>
              <a:endCxn id="155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/>
          <p:cNvGrpSpPr/>
          <p:nvPr/>
        </p:nvGrpSpPr>
        <p:grpSpPr>
          <a:xfrm>
            <a:off x="6909859" y="5219823"/>
            <a:ext cx="197687" cy="259589"/>
            <a:chOff x="3547909" y="5315043"/>
            <a:chExt cx="412982" cy="431376"/>
          </a:xfrm>
        </p:grpSpPr>
        <p:sp>
          <p:nvSpPr>
            <p:cNvPr id="180" name="Freeform 179"/>
            <p:cNvSpPr/>
            <p:nvPr/>
          </p:nvSpPr>
          <p:spPr>
            <a:xfrm rot="10800000">
              <a:off x="3547909" y="5315043"/>
              <a:ext cx="412982" cy="431376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2" name="Group 181"/>
          <p:cNvGrpSpPr/>
          <p:nvPr/>
        </p:nvGrpSpPr>
        <p:grpSpPr>
          <a:xfrm rot="5400000">
            <a:off x="3252493" y="4989611"/>
            <a:ext cx="248428" cy="601064"/>
            <a:chOff x="3441910" y="4747595"/>
            <a:chExt cx="518983" cy="998827"/>
          </a:xfrm>
        </p:grpSpPr>
        <p:sp>
          <p:nvSpPr>
            <p:cNvPr id="183" name="Freeform 182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6" name="Straight Connector 185"/>
            <p:cNvCxnSpPr>
              <a:stCxn id="184" idx="4"/>
              <a:endCxn id="185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/>
          <p:cNvGrpSpPr/>
          <p:nvPr/>
        </p:nvGrpSpPr>
        <p:grpSpPr>
          <a:xfrm>
            <a:off x="1995801" y="5391495"/>
            <a:ext cx="248428" cy="264249"/>
            <a:chOff x="3441910" y="5307301"/>
            <a:chExt cx="518983" cy="439120"/>
          </a:xfrm>
        </p:grpSpPr>
        <p:sp>
          <p:nvSpPr>
            <p:cNvPr id="188" name="Freeform 187"/>
            <p:cNvSpPr/>
            <p:nvPr/>
          </p:nvSpPr>
          <p:spPr>
            <a:xfrm rot="10800000">
              <a:off x="3441910" y="5307301"/>
              <a:ext cx="518983" cy="439120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0" name="Group 189"/>
          <p:cNvGrpSpPr/>
          <p:nvPr/>
        </p:nvGrpSpPr>
        <p:grpSpPr>
          <a:xfrm>
            <a:off x="6523954" y="5270113"/>
            <a:ext cx="344463" cy="587818"/>
            <a:chOff x="5749248" y="5065643"/>
            <a:chExt cx="672457" cy="864392"/>
          </a:xfrm>
        </p:grpSpPr>
        <p:sp>
          <p:nvSpPr>
            <p:cNvPr id="191" name="Freeform 190"/>
            <p:cNvSpPr/>
            <p:nvPr/>
          </p:nvSpPr>
          <p:spPr>
            <a:xfrm rot="10800000">
              <a:off x="5749248" y="5065643"/>
              <a:ext cx="672457" cy="864392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5825417" y="5107954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5959564" y="572057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4" name="Straight Connector 193"/>
            <p:cNvCxnSpPr>
              <a:stCxn id="192" idx="4"/>
              <a:endCxn id="193" idx="0"/>
            </p:cNvCxnSpPr>
            <p:nvPr/>
          </p:nvCxnSpPr>
          <p:spPr>
            <a:xfrm>
              <a:off x="5892491" y="5220405"/>
              <a:ext cx="134147" cy="500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Oval 194"/>
            <p:cNvSpPr/>
            <p:nvPr/>
          </p:nvSpPr>
          <p:spPr>
            <a:xfrm>
              <a:off x="6134086" y="548360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/>
            <p:cNvCxnSpPr>
              <a:stCxn id="192" idx="5"/>
              <a:endCxn id="195" idx="1"/>
            </p:cNvCxnSpPr>
            <p:nvPr/>
          </p:nvCxnSpPr>
          <p:spPr>
            <a:xfrm>
              <a:off x="5939919" y="5203937"/>
              <a:ext cx="213812" cy="2961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/>
          <p:cNvGrpSpPr/>
          <p:nvPr/>
        </p:nvGrpSpPr>
        <p:grpSpPr>
          <a:xfrm rot="2416064">
            <a:off x="3215268" y="5414357"/>
            <a:ext cx="553074" cy="466467"/>
            <a:chOff x="4428117" y="5987554"/>
            <a:chExt cx="587819" cy="636409"/>
          </a:xfrm>
        </p:grpSpPr>
        <p:sp>
          <p:nvSpPr>
            <p:cNvPr id="198" name="Freeform 197"/>
            <p:cNvSpPr/>
            <p:nvPr/>
          </p:nvSpPr>
          <p:spPr>
            <a:xfrm rot="14238617">
              <a:off x="4407405" y="6008266"/>
              <a:ext cx="629244" cy="587819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4540676" y="6130889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4609392" y="6547492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1" name="Straight Connector 200"/>
            <p:cNvCxnSpPr>
              <a:stCxn id="199" idx="4"/>
              <a:endCxn id="200" idx="0"/>
            </p:cNvCxnSpPr>
            <p:nvPr/>
          </p:nvCxnSpPr>
          <p:spPr>
            <a:xfrm>
              <a:off x="4575035" y="6207360"/>
              <a:ext cx="68716" cy="3401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/>
            <p:cNvSpPr/>
            <p:nvPr/>
          </p:nvSpPr>
          <p:spPr>
            <a:xfrm>
              <a:off x="4698790" y="638634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/>
            <p:cNvCxnSpPr>
              <a:stCxn id="199" idx="5"/>
              <a:endCxn id="202" idx="1"/>
            </p:cNvCxnSpPr>
            <p:nvPr/>
          </p:nvCxnSpPr>
          <p:spPr>
            <a:xfrm>
              <a:off x="4599329" y="6196161"/>
              <a:ext cx="109524" cy="2013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Oval 203"/>
            <p:cNvSpPr/>
            <p:nvPr/>
          </p:nvSpPr>
          <p:spPr>
            <a:xfrm>
              <a:off x="4851190" y="622570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Straight Connector 204"/>
            <p:cNvCxnSpPr>
              <a:stCxn id="199" idx="6"/>
              <a:endCxn id="204" idx="2"/>
            </p:cNvCxnSpPr>
            <p:nvPr/>
          </p:nvCxnSpPr>
          <p:spPr>
            <a:xfrm>
              <a:off x="4609392" y="6169125"/>
              <a:ext cx="241798" cy="94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6" name="Straight Connector 205"/>
          <p:cNvCxnSpPr/>
          <p:nvPr/>
        </p:nvCxnSpPr>
        <p:spPr>
          <a:xfrm flipH="1">
            <a:off x="4746289" y="5630812"/>
            <a:ext cx="668523" cy="0"/>
          </a:xfrm>
          <a:prstGeom prst="line">
            <a:avLst/>
          </a:prstGeom>
          <a:solidFill>
            <a:schemeClr val="tx1"/>
          </a:solidFill>
          <a:ln w="571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" name="TextBox 206"/>
          <p:cNvSpPr txBox="1"/>
          <p:nvPr/>
        </p:nvSpPr>
        <p:spPr>
          <a:xfrm>
            <a:off x="1641273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3088983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6425658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10" name="Down Arrow 209"/>
          <p:cNvSpPr/>
          <p:nvPr/>
        </p:nvSpPr>
        <p:spPr>
          <a:xfrm>
            <a:off x="3905806" y="4440893"/>
            <a:ext cx="1069080" cy="354043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Rectangle 210"/>
          <p:cNvSpPr/>
          <p:nvPr/>
        </p:nvSpPr>
        <p:spPr>
          <a:xfrm>
            <a:off x="1166886" y="6289272"/>
            <a:ext cx="6546920" cy="254214"/>
          </a:xfrm>
          <a:prstGeom prst="rect">
            <a:avLst/>
          </a:prstGeom>
          <a:solidFill>
            <a:srgbClr val="CA275B">
              <a:alpha val="14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 Light"/>
                <a:cs typeface="Gill Sans Light"/>
              </a:rPr>
              <a:t>Wait for Everyone to Finish</a:t>
            </a:r>
            <a:endParaRPr lang="en-US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cxnSp>
        <p:nvCxnSpPr>
          <p:cNvPr id="212" name="Elbow Connector 211"/>
          <p:cNvCxnSpPr>
            <a:stCxn id="211" idx="2"/>
            <a:endCxn id="19" idx="0"/>
          </p:cNvCxnSpPr>
          <p:nvPr/>
        </p:nvCxnSpPr>
        <p:spPr>
          <a:xfrm rot="5400000" flipH="1">
            <a:off x="1501641" y="3604782"/>
            <a:ext cx="5877409" cy="12700"/>
          </a:xfrm>
          <a:prstGeom prst="bentConnector5">
            <a:avLst>
              <a:gd name="adj1" fmla="val -3889"/>
              <a:gd name="adj2" fmla="val -29397969"/>
              <a:gd name="adj3" fmla="val 107389"/>
            </a:avLst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3" name="TextBox 212"/>
          <p:cNvSpPr txBox="1"/>
          <p:nvPr/>
        </p:nvSpPr>
        <p:spPr>
          <a:xfrm>
            <a:off x="2824253" y="1595449"/>
            <a:ext cx="77950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sample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5139333" y="1559311"/>
            <a:ext cx="58087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C.C.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960" y="1363623"/>
            <a:ext cx="88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102953" y="3342149"/>
            <a:ext cx="93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1I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136654" y="5238299"/>
            <a:ext cx="914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III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24" name="Rectangle 223"/>
          <p:cNvSpPr/>
          <p:nvPr/>
        </p:nvSpPr>
        <p:spPr>
          <a:xfrm>
            <a:off x="1160535" y="666077"/>
            <a:ext cx="6546920" cy="3780335"/>
          </a:xfrm>
          <a:prstGeom prst="rect">
            <a:avLst/>
          </a:prstGeom>
          <a:solidFill>
            <a:srgbClr val="0C1268">
              <a:alpha val="9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If  Phase I and II are fast</a:t>
            </a:r>
          </a:p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We are good.</a:t>
            </a:r>
            <a:endParaRPr lang="en-US" sz="5000" dirty="0">
              <a:latin typeface="Gill Sans Light"/>
              <a:cs typeface="Gill Sans Light"/>
            </a:endParaRPr>
          </a:p>
        </p:txBody>
      </p:sp>
      <p:sp>
        <p:nvSpPr>
          <p:cNvPr id="225" name="Rectangle 224"/>
          <p:cNvSpPr/>
          <p:nvPr/>
        </p:nvSpPr>
        <p:spPr>
          <a:xfrm>
            <a:off x="1160535" y="4794937"/>
            <a:ext cx="6546920" cy="1773948"/>
          </a:xfrm>
          <a:prstGeom prst="rect">
            <a:avLst/>
          </a:prstGeom>
          <a:solidFill>
            <a:srgbClr val="0C1268">
              <a:alpha val="9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latin typeface="Gill Sans Light"/>
                <a:cs typeface="Gill Sans Light"/>
              </a:rPr>
              <a:t>This is as fast as it gets</a:t>
            </a:r>
          </a:p>
        </p:txBody>
      </p:sp>
    </p:spTree>
    <p:extLst>
      <p:ext uri="{BB962C8B-B14F-4D97-AF65-F5344CB8AC3E}">
        <p14:creationId xmlns:p14="http://schemas.microsoft.com/office/powerpoint/2010/main" val="2026594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66885" y="666077"/>
            <a:ext cx="6546921" cy="19319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/>
          <p:cNvSpPr txBox="1"/>
          <p:nvPr/>
        </p:nvSpPr>
        <p:spPr>
          <a:xfrm>
            <a:off x="3888728" y="3044754"/>
            <a:ext cx="109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Allocation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0" name="Freeform 169"/>
          <p:cNvSpPr/>
          <p:nvPr/>
        </p:nvSpPr>
        <p:spPr>
          <a:xfrm>
            <a:off x="6571055" y="1973869"/>
            <a:ext cx="418258" cy="392829"/>
          </a:xfrm>
          <a:custGeom>
            <a:avLst/>
            <a:gdLst>
              <a:gd name="connsiteX0" fmla="*/ 10893 w 484691"/>
              <a:gd name="connsiteY0" fmla="*/ 199456 h 536235"/>
              <a:gd name="connsiteX1" fmla="*/ 249001 w 484691"/>
              <a:gd name="connsiteY1" fmla="*/ 1009 h 536235"/>
              <a:gd name="connsiteX2" fmla="*/ 460652 w 484691"/>
              <a:gd name="connsiteY2" fmla="*/ 133307 h 536235"/>
              <a:gd name="connsiteX3" fmla="*/ 460652 w 484691"/>
              <a:gd name="connsiteY3" fmla="*/ 371444 h 536235"/>
              <a:gd name="connsiteX4" fmla="*/ 288686 w 484691"/>
              <a:gd name="connsiteY4" fmla="*/ 530202 h 536235"/>
              <a:gd name="connsiteX5" fmla="*/ 143175 w 484691"/>
              <a:gd name="connsiteY5" fmla="*/ 477282 h 536235"/>
              <a:gd name="connsiteX6" fmla="*/ 50578 w 484691"/>
              <a:gd name="connsiteY6" fmla="*/ 239146 h 536235"/>
              <a:gd name="connsiteX7" fmla="*/ 10893 w 484691"/>
              <a:gd name="connsiteY7" fmla="*/ 199456 h 536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4691" h="536235">
                <a:moveTo>
                  <a:pt x="10893" y="199456"/>
                </a:moveTo>
                <a:cubicBezTo>
                  <a:pt x="43963" y="159767"/>
                  <a:pt x="174041" y="12034"/>
                  <a:pt x="249001" y="1009"/>
                </a:cubicBezTo>
                <a:cubicBezTo>
                  <a:pt x="323961" y="-10016"/>
                  <a:pt x="425377" y="71568"/>
                  <a:pt x="460652" y="133307"/>
                </a:cubicBezTo>
                <a:cubicBezTo>
                  <a:pt x="495927" y="195046"/>
                  <a:pt x="489313" y="305295"/>
                  <a:pt x="460652" y="371444"/>
                </a:cubicBezTo>
                <a:cubicBezTo>
                  <a:pt x="431991" y="437593"/>
                  <a:pt x="341599" y="512562"/>
                  <a:pt x="288686" y="530202"/>
                </a:cubicBezTo>
                <a:cubicBezTo>
                  <a:pt x="235773" y="547842"/>
                  <a:pt x="182860" y="525791"/>
                  <a:pt x="143175" y="477282"/>
                </a:cubicBezTo>
                <a:cubicBezTo>
                  <a:pt x="103490" y="428773"/>
                  <a:pt x="72625" y="289860"/>
                  <a:pt x="50578" y="239146"/>
                </a:cubicBezTo>
                <a:cubicBezTo>
                  <a:pt x="28531" y="188432"/>
                  <a:pt x="-22177" y="239145"/>
                  <a:pt x="10893" y="199456"/>
                </a:cubicBezTo>
                <a:close/>
              </a:path>
            </a:pathLst>
          </a:custGeom>
          <a:solidFill>
            <a:srgbClr val="5266FF">
              <a:alpha val="17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eform 168"/>
          <p:cNvSpPr/>
          <p:nvPr/>
        </p:nvSpPr>
        <p:spPr>
          <a:xfrm rot="10800000">
            <a:off x="7019314" y="1332376"/>
            <a:ext cx="518983" cy="998827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6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398607" y="1455541"/>
            <a:ext cx="1254851" cy="854684"/>
            <a:chOff x="4038499" y="1979074"/>
            <a:chExt cx="1330052" cy="1091066"/>
          </a:xfrm>
        </p:grpSpPr>
        <p:sp>
          <p:nvSpPr>
            <p:cNvPr id="30" name="Oval 29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038499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309881" y="2452100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895289" y="2455063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30" idx="4"/>
              <a:endCxn id="33" idx="0"/>
            </p:cNvCxnSpPr>
            <p:nvPr/>
          </p:nvCxnSpPr>
          <p:spPr>
            <a:xfrm flipH="1">
              <a:off x="4109592" y="2132567"/>
              <a:ext cx="105004" cy="628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4" idx="2"/>
              <a:endCxn id="30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44" idx="3"/>
              <a:endCxn id="34" idx="0"/>
            </p:cNvCxnSpPr>
            <p:nvPr/>
          </p:nvCxnSpPr>
          <p:spPr>
            <a:xfrm flipH="1">
              <a:off x="4380974" y="2101603"/>
              <a:ext cx="275254" cy="350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8" idx="1"/>
              <a:endCxn id="34" idx="5"/>
            </p:cNvCxnSpPr>
            <p:nvPr/>
          </p:nvCxnSpPr>
          <p:spPr>
            <a:xfrm flipH="1" flipV="1">
              <a:off x="4431244" y="2574629"/>
              <a:ext cx="251161" cy="3729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8" idx="7"/>
              <a:endCxn id="39" idx="3"/>
            </p:cNvCxnSpPr>
            <p:nvPr/>
          </p:nvCxnSpPr>
          <p:spPr>
            <a:xfrm flipV="1">
              <a:off x="4782945" y="2577592"/>
              <a:ext cx="133167" cy="3700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44" idx="4"/>
              <a:endCxn id="39" idx="1"/>
            </p:cNvCxnSpPr>
            <p:nvPr/>
          </p:nvCxnSpPr>
          <p:spPr>
            <a:xfrm>
              <a:off x="4706498" y="2122626"/>
              <a:ext cx="209614" cy="3534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32" idx="4"/>
              <a:endCxn id="42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39" idx="6"/>
              <a:endCxn id="32" idx="3"/>
            </p:cNvCxnSpPr>
            <p:nvPr/>
          </p:nvCxnSpPr>
          <p:spPr>
            <a:xfrm flipV="1">
              <a:off x="5037475" y="2101603"/>
              <a:ext cx="67527" cy="425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34" idx="5"/>
              <a:endCxn id="42" idx="2"/>
            </p:cNvCxnSpPr>
            <p:nvPr/>
          </p:nvCxnSpPr>
          <p:spPr>
            <a:xfrm>
              <a:off x="4431244" y="2574629"/>
              <a:ext cx="795121" cy="2582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33" idx="7"/>
              <a:endCxn id="39" idx="3"/>
            </p:cNvCxnSpPr>
            <p:nvPr/>
          </p:nvCxnSpPr>
          <p:spPr>
            <a:xfrm flipV="1">
              <a:off x="4159862" y="2577592"/>
              <a:ext cx="756250" cy="2045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30" idx="5"/>
              <a:endCxn id="39" idx="1"/>
            </p:cNvCxnSpPr>
            <p:nvPr/>
          </p:nvCxnSpPr>
          <p:spPr>
            <a:xfrm>
              <a:off x="4264866" y="2111544"/>
              <a:ext cx="651246" cy="3645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813" y="1298492"/>
            <a:ext cx="108103" cy="106828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765" y="1282782"/>
            <a:ext cx="108103" cy="106828"/>
          </a:xfrm>
          <a:prstGeom prst="rect">
            <a:avLst/>
          </a:prstGeom>
        </p:spPr>
      </p:pic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8957" y="2245597"/>
            <a:ext cx="123014" cy="106828"/>
          </a:xfrm>
          <a:prstGeom prst="rect">
            <a:avLst/>
          </a:prstGeom>
        </p:spPr>
      </p:pic>
      <p:sp>
        <p:nvSpPr>
          <p:cNvPr id="71" name="Down Arrow 70"/>
          <p:cNvSpPr/>
          <p:nvPr/>
        </p:nvSpPr>
        <p:spPr>
          <a:xfrm rot="16200000">
            <a:off x="2698067" y="1453686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9616" y="1009615"/>
            <a:ext cx="1260502" cy="176044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3690338" y="1428051"/>
            <a:ext cx="1155784" cy="854684"/>
            <a:chOff x="4143503" y="1979074"/>
            <a:chExt cx="1225048" cy="1091066"/>
          </a:xfrm>
        </p:grpSpPr>
        <p:sp>
          <p:nvSpPr>
            <p:cNvPr id="73" name="Oval 72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Connector 82"/>
            <p:cNvCxnSpPr>
              <a:stCxn id="81" idx="2"/>
              <a:endCxn id="73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4" idx="4"/>
              <a:endCxn id="80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3" name="Picture 92" descr="latex-image-1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477" y="1271001"/>
            <a:ext cx="108103" cy="106828"/>
          </a:xfrm>
          <a:prstGeom prst="rect">
            <a:avLst/>
          </a:prstGeom>
        </p:spPr>
      </p:pic>
      <p:pic>
        <p:nvPicPr>
          <p:cNvPr id="94" name="Picture 93" descr="latex-image-1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4428" y="1255292"/>
            <a:ext cx="108103" cy="106828"/>
          </a:xfrm>
          <a:prstGeom prst="rect">
            <a:avLst/>
          </a:prstGeom>
        </p:spPr>
      </p:pic>
      <p:pic>
        <p:nvPicPr>
          <p:cNvPr id="95" name="Picture 94" descr="latex-image-1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621" y="2218107"/>
            <a:ext cx="123014" cy="106828"/>
          </a:xfrm>
          <a:prstGeom prst="rect">
            <a:avLst/>
          </a:prstGeom>
        </p:spPr>
      </p:pic>
      <p:sp>
        <p:nvSpPr>
          <p:cNvPr id="128" name="Freeform 127"/>
          <p:cNvSpPr/>
          <p:nvPr/>
        </p:nvSpPr>
        <p:spPr>
          <a:xfrm rot="15705280">
            <a:off x="6299795" y="702823"/>
            <a:ext cx="595288" cy="1211862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0000"/>
            </a:srgbClr>
          </a:solidFill>
          <a:ln>
            <a:solidFill>
              <a:srgbClr val="000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Down Arrow 156"/>
          <p:cNvSpPr/>
          <p:nvPr/>
        </p:nvSpPr>
        <p:spPr>
          <a:xfrm rot="16200000">
            <a:off x="4936818" y="1424311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sp>
        <p:nvSpPr>
          <p:cNvPr id="159" name="Oval 158"/>
          <p:cNvSpPr/>
          <p:nvPr/>
        </p:nvSpPr>
        <p:spPr>
          <a:xfrm>
            <a:off x="6207991" y="1382473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70954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6696778" y="2116919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7229628" y="1987305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66720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Connector 163"/>
          <p:cNvCxnSpPr>
            <a:stCxn id="163" idx="2"/>
            <a:endCxn id="159" idx="6"/>
          </p:cNvCxnSpPr>
          <p:nvPr/>
        </p:nvCxnSpPr>
        <p:spPr>
          <a:xfrm flipH="1">
            <a:off x="6342138" y="1430912"/>
            <a:ext cx="329943" cy="77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0" idx="4"/>
            <a:endCxn id="162" idx="1"/>
          </p:cNvCxnSpPr>
          <p:nvPr/>
        </p:nvCxnSpPr>
        <p:spPr>
          <a:xfrm>
            <a:off x="7162555" y="1487137"/>
            <a:ext cx="86719" cy="516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latex-image-1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0130" y="1217636"/>
            <a:ext cx="108103" cy="106828"/>
          </a:xfrm>
          <a:prstGeom prst="rect">
            <a:avLst/>
          </a:prstGeom>
        </p:spPr>
      </p:pic>
      <p:pic>
        <p:nvPicPr>
          <p:cNvPr id="167" name="Picture 166" descr="latex-image-1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2082" y="1201927"/>
            <a:ext cx="108103" cy="106828"/>
          </a:xfrm>
          <a:prstGeom prst="rect">
            <a:avLst/>
          </a:prstGeom>
        </p:spPr>
      </p:pic>
      <p:pic>
        <p:nvPicPr>
          <p:cNvPr id="168" name="Picture 167" descr="latex-image-1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9274" y="2164742"/>
            <a:ext cx="123014" cy="106828"/>
          </a:xfrm>
          <a:prstGeom prst="rect">
            <a:avLst/>
          </a:prstGeom>
        </p:spPr>
      </p:pic>
      <p:sp>
        <p:nvSpPr>
          <p:cNvPr id="172" name="Rectangle 171"/>
          <p:cNvSpPr/>
          <p:nvPr/>
        </p:nvSpPr>
        <p:spPr>
          <a:xfrm>
            <a:off x="1166885" y="2952076"/>
            <a:ext cx="6546921" cy="1494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extBox 172"/>
          <p:cNvSpPr txBox="1"/>
          <p:nvPr/>
        </p:nvSpPr>
        <p:spPr>
          <a:xfrm>
            <a:off x="2460622" y="666077"/>
            <a:ext cx="395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Sample Batch + Connected Components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4" name="Down Arrow 173"/>
          <p:cNvSpPr/>
          <p:nvPr/>
        </p:nvSpPr>
        <p:spPr>
          <a:xfrm>
            <a:off x="3905806" y="2598033"/>
            <a:ext cx="1069080" cy="354043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Left Bracket 21"/>
          <p:cNvSpPr/>
          <p:nvPr/>
        </p:nvSpPr>
        <p:spPr>
          <a:xfrm rot="16200000">
            <a:off x="1582378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Left Bracket 174"/>
          <p:cNvSpPr/>
          <p:nvPr/>
        </p:nvSpPr>
        <p:spPr>
          <a:xfrm rot="16200000">
            <a:off x="3028537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Left Bracket 175"/>
          <p:cNvSpPr/>
          <p:nvPr/>
        </p:nvSpPr>
        <p:spPr>
          <a:xfrm rot="16200000">
            <a:off x="6358317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TextBox 176"/>
          <p:cNvSpPr txBox="1"/>
          <p:nvPr/>
        </p:nvSpPr>
        <p:spPr>
          <a:xfrm>
            <a:off x="1567131" y="4058138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2981224" y="4058138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6309877" y="4058138"/>
            <a:ext cx="83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p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21611" y="3392294"/>
            <a:ext cx="248428" cy="601064"/>
            <a:chOff x="3441910" y="4747595"/>
            <a:chExt cx="518983" cy="998827"/>
          </a:xfrm>
        </p:grpSpPr>
        <p:sp>
          <p:nvSpPr>
            <p:cNvPr id="79" name="Freeform 78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2" idx="4"/>
              <a:endCxn id="84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6875545" y="3376963"/>
            <a:ext cx="197687" cy="259589"/>
            <a:chOff x="3547909" y="5315043"/>
            <a:chExt cx="412982" cy="431376"/>
          </a:xfrm>
        </p:grpSpPr>
        <p:sp>
          <p:nvSpPr>
            <p:cNvPr id="103" name="Freeform 102"/>
            <p:cNvSpPr/>
            <p:nvPr/>
          </p:nvSpPr>
          <p:spPr>
            <a:xfrm rot="10800000">
              <a:off x="3547909" y="5315043"/>
              <a:ext cx="412982" cy="431376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/>
          <p:cNvGrpSpPr/>
          <p:nvPr/>
        </p:nvGrpSpPr>
        <p:grpSpPr>
          <a:xfrm rot="5400000">
            <a:off x="3218179" y="3146751"/>
            <a:ext cx="248428" cy="601064"/>
            <a:chOff x="3441910" y="4747595"/>
            <a:chExt cx="518983" cy="998827"/>
          </a:xfrm>
        </p:grpSpPr>
        <p:sp>
          <p:nvSpPr>
            <p:cNvPr id="108" name="Freeform 107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10"/>
            <p:cNvCxnSpPr>
              <a:stCxn id="109" idx="4"/>
              <a:endCxn id="110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1961487" y="3548635"/>
            <a:ext cx="248428" cy="264249"/>
            <a:chOff x="3441910" y="5307301"/>
            <a:chExt cx="518983" cy="439120"/>
          </a:xfrm>
        </p:grpSpPr>
        <p:sp>
          <p:nvSpPr>
            <p:cNvPr id="113" name="Freeform 112"/>
            <p:cNvSpPr/>
            <p:nvPr/>
          </p:nvSpPr>
          <p:spPr>
            <a:xfrm rot="10800000">
              <a:off x="3441910" y="5307301"/>
              <a:ext cx="518983" cy="439120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489640" y="3427253"/>
            <a:ext cx="344463" cy="587818"/>
            <a:chOff x="5749248" y="5065643"/>
            <a:chExt cx="672457" cy="864392"/>
          </a:xfrm>
        </p:grpSpPr>
        <p:sp>
          <p:nvSpPr>
            <p:cNvPr id="115" name="Freeform 114"/>
            <p:cNvSpPr/>
            <p:nvPr/>
          </p:nvSpPr>
          <p:spPr>
            <a:xfrm rot="10800000">
              <a:off x="5749248" y="5065643"/>
              <a:ext cx="672457" cy="864392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5825417" y="5107954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5959564" y="572057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/>
            <p:cNvCxnSpPr>
              <a:stCxn id="116" idx="4"/>
              <a:endCxn id="117" idx="0"/>
            </p:cNvCxnSpPr>
            <p:nvPr/>
          </p:nvCxnSpPr>
          <p:spPr>
            <a:xfrm>
              <a:off x="5892491" y="5220405"/>
              <a:ext cx="134147" cy="500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6134086" y="548360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" name="Straight Connector 121"/>
            <p:cNvCxnSpPr>
              <a:stCxn id="116" idx="5"/>
              <a:endCxn id="121" idx="1"/>
            </p:cNvCxnSpPr>
            <p:nvPr/>
          </p:nvCxnSpPr>
          <p:spPr>
            <a:xfrm>
              <a:off x="5939919" y="5203937"/>
              <a:ext cx="213812" cy="2961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2416064">
            <a:off x="3180954" y="3571497"/>
            <a:ext cx="553074" cy="466467"/>
            <a:chOff x="4428117" y="5987554"/>
            <a:chExt cx="587819" cy="636409"/>
          </a:xfrm>
        </p:grpSpPr>
        <p:sp>
          <p:nvSpPr>
            <p:cNvPr id="124" name="Freeform 123"/>
            <p:cNvSpPr/>
            <p:nvPr/>
          </p:nvSpPr>
          <p:spPr>
            <a:xfrm rot="14238617">
              <a:off x="4407405" y="6008266"/>
              <a:ext cx="629244" cy="587819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4540676" y="6130889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4609392" y="6547492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/>
            <p:cNvCxnSpPr>
              <a:stCxn id="125" idx="4"/>
              <a:endCxn id="126" idx="0"/>
            </p:cNvCxnSpPr>
            <p:nvPr/>
          </p:nvCxnSpPr>
          <p:spPr>
            <a:xfrm>
              <a:off x="4575035" y="6207360"/>
              <a:ext cx="68716" cy="3401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/>
            <p:cNvSpPr/>
            <p:nvPr/>
          </p:nvSpPr>
          <p:spPr>
            <a:xfrm>
              <a:off x="4698790" y="638634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" name="Straight Connector 129"/>
            <p:cNvCxnSpPr>
              <a:stCxn id="125" idx="5"/>
              <a:endCxn id="129" idx="1"/>
            </p:cNvCxnSpPr>
            <p:nvPr/>
          </p:nvCxnSpPr>
          <p:spPr>
            <a:xfrm>
              <a:off x="4599329" y="6196161"/>
              <a:ext cx="109524" cy="2013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Oval 131"/>
            <p:cNvSpPr/>
            <p:nvPr/>
          </p:nvSpPr>
          <p:spPr>
            <a:xfrm>
              <a:off x="4851190" y="622570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3" name="Straight Connector 132"/>
            <p:cNvCxnSpPr>
              <a:stCxn id="125" idx="6"/>
              <a:endCxn id="132" idx="2"/>
            </p:cNvCxnSpPr>
            <p:nvPr/>
          </p:nvCxnSpPr>
          <p:spPr>
            <a:xfrm>
              <a:off x="4609392" y="6169125"/>
              <a:ext cx="241798" cy="94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3" name="Straight Connector 142"/>
          <p:cNvCxnSpPr/>
          <p:nvPr/>
        </p:nvCxnSpPr>
        <p:spPr>
          <a:xfrm flipH="1">
            <a:off x="4711975" y="3787952"/>
            <a:ext cx="668523" cy="0"/>
          </a:xfrm>
          <a:prstGeom prst="line">
            <a:avLst/>
          </a:prstGeom>
          <a:solidFill>
            <a:schemeClr val="tx1"/>
          </a:solidFill>
          <a:ln w="571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2150497" y="4744193"/>
            <a:ext cx="4573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Asynchronous and Lock-free Stochastic Updates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1166885" y="4794936"/>
            <a:ext cx="6546921" cy="1494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Left Bracket 145"/>
          <p:cNvSpPr/>
          <p:nvPr/>
        </p:nvSpPr>
        <p:spPr>
          <a:xfrm rot="16200000">
            <a:off x="1616692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Left Bracket 146"/>
          <p:cNvSpPr/>
          <p:nvPr/>
        </p:nvSpPr>
        <p:spPr>
          <a:xfrm rot="16200000">
            <a:off x="3062851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Left Bracket 147"/>
          <p:cNvSpPr/>
          <p:nvPr/>
        </p:nvSpPr>
        <p:spPr>
          <a:xfrm rot="16200000">
            <a:off x="6392631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48"/>
          <p:cNvSpPr txBox="1"/>
          <p:nvPr/>
        </p:nvSpPr>
        <p:spPr>
          <a:xfrm>
            <a:off x="1601445" y="5900998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015538" y="5900998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344191" y="5900998"/>
            <a:ext cx="83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p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1655925" y="5235154"/>
            <a:ext cx="248428" cy="601064"/>
            <a:chOff x="3441910" y="4747595"/>
            <a:chExt cx="518983" cy="998827"/>
          </a:xfrm>
        </p:grpSpPr>
        <p:sp>
          <p:nvSpPr>
            <p:cNvPr id="153" name="Freeform 152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/>
            <p:cNvCxnSpPr>
              <a:stCxn id="154" idx="4"/>
              <a:endCxn id="155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/>
          <p:cNvGrpSpPr/>
          <p:nvPr/>
        </p:nvGrpSpPr>
        <p:grpSpPr>
          <a:xfrm>
            <a:off x="6909859" y="5219823"/>
            <a:ext cx="197687" cy="259589"/>
            <a:chOff x="3547909" y="5315043"/>
            <a:chExt cx="412982" cy="431376"/>
          </a:xfrm>
        </p:grpSpPr>
        <p:sp>
          <p:nvSpPr>
            <p:cNvPr id="180" name="Freeform 179"/>
            <p:cNvSpPr/>
            <p:nvPr/>
          </p:nvSpPr>
          <p:spPr>
            <a:xfrm rot="10800000">
              <a:off x="3547909" y="5315043"/>
              <a:ext cx="412982" cy="431376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2" name="Group 181"/>
          <p:cNvGrpSpPr/>
          <p:nvPr/>
        </p:nvGrpSpPr>
        <p:grpSpPr>
          <a:xfrm rot="5400000">
            <a:off x="3252493" y="4989611"/>
            <a:ext cx="248428" cy="601064"/>
            <a:chOff x="3441910" y="4747595"/>
            <a:chExt cx="518983" cy="998827"/>
          </a:xfrm>
        </p:grpSpPr>
        <p:sp>
          <p:nvSpPr>
            <p:cNvPr id="183" name="Freeform 182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6" name="Straight Connector 185"/>
            <p:cNvCxnSpPr>
              <a:stCxn id="184" idx="4"/>
              <a:endCxn id="185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/>
          <p:cNvGrpSpPr/>
          <p:nvPr/>
        </p:nvGrpSpPr>
        <p:grpSpPr>
          <a:xfrm>
            <a:off x="1995801" y="5391495"/>
            <a:ext cx="248428" cy="264249"/>
            <a:chOff x="3441910" y="5307301"/>
            <a:chExt cx="518983" cy="439120"/>
          </a:xfrm>
        </p:grpSpPr>
        <p:sp>
          <p:nvSpPr>
            <p:cNvPr id="188" name="Freeform 187"/>
            <p:cNvSpPr/>
            <p:nvPr/>
          </p:nvSpPr>
          <p:spPr>
            <a:xfrm rot="10800000">
              <a:off x="3441910" y="5307301"/>
              <a:ext cx="518983" cy="439120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0" name="Group 189"/>
          <p:cNvGrpSpPr/>
          <p:nvPr/>
        </p:nvGrpSpPr>
        <p:grpSpPr>
          <a:xfrm>
            <a:off x="6523954" y="5270113"/>
            <a:ext cx="344463" cy="587818"/>
            <a:chOff x="5749248" y="5065643"/>
            <a:chExt cx="672457" cy="864392"/>
          </a:xfrm>
        </p:grpSpPr>
        <p:sp>
          <p:nvSpPr>
            <p:cNvPr id="191" name="Freeform 190"/>
            <p:cNvSpPr/>
            <p:nvPr/>
          </p:nvSpPr>
          <p:spPr>
            <a:xfrm rot="10800000">
              <a:off x="5749248" y="5065643"/>
              <a:ext cx="672457" cy="864392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5825417" y="5107954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5959564" y="572057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4" name="Straight Connector 193"/>
            <p:cNvCxnSpPr>
              <a:stCxn id="192" idx="4"/>
              <a:endCxn id="193" idx="0"/>
            </p:cNvCxnSpPr>
            <p:nvPr/>
          </p:nvCxnSpPr>
          <p:spPr>
            <a:xfrm>
              <a:off x="5892491" y="5220405"/>
              <a:ext cx="134147" cy="500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Oval 194"/>
            <p:cNvSpPr/>
            <p:nvPr/>
          </p:nvSpPr>
          <p:spPr>
            <a:xfrm>
              <a:off x="6134086" y="548360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/>
            <p:cNvCxnSpPr>
              <a:stCxn id="192" idx="5"/>
              <a:endCxn id="195" idx="1"/>
            </p:cNvCxnSpPr>
            <p:nvPr/>
          </p:nvCxnSpPr>
          <p:spPr>
            <a:xfrm>
              <a:off x="5939919" y="5203937"/>
              <a:ext cx="213812" cy="2961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/>
          <p:cNvGrpSpPr/>
          <p:nvPr/>
        </p:nvGrpSpPr>
        <p:grpSpPr>
          <a:xfrm rot="2416064">
            <a:off x="3215268" y="5414357"/>
            <a:ext cx="553074" cy="466467"/>
            <a:chOff x="4428117" y="5987554"/>
            <a:chExt cx="587819" cy="636409"/>
          </a:xfrm>
        </p:grpSpPr>
        <p:sp>
          <p:nvSpPr>
            <p:cNvPr id="198" name="Freeform 197"/>
            <p:cNvSpPr/>
            <p:nvPr/>
          </p:nvSpPr>
          <p:spPr>
            <a:xfrm rot="14238617">
              <a:off x="4407405" y="6008266"/>
              <a:ext cx="629244" cy="587819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4540676" y="6130889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4609392" y="6547492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1" name="Straight Connector 200"/>
            <p:cNvCxnSpPr>
              <a:stCxn id="199" idx="4"/>
              <a:endCxn id="200" idx="0"/>
            </p:cNvCxnSpPr>
            <p:nvPr/>
          </p:nvCxnSpPr>
          <p:spPr>
            <a:xfrm>
              <a:off x="4575035" y="6207360"/>
              <a:ext cx="68716" cy="3401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/>
            <p:cNvSpPr/>
            <p:nvPr/>
          </p:nvSpPr>
          <p:spPr>
            <a:xfrm>
              <a:off x="4698790" y="638634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/>
            <p:cNvCxnSpPr>
              <a:stCxn id="199" idx="5"/>
              <a:endCxn id="202" idx="1"/>
            </p:cNvCxnSpPr>
            <p:nvPr/>
          </p:nvCxnSpPr>
          <p:spPr>
            <a:xfrm>
              <a:off x="4599329" y="6196161"/>
              <a:ext cx="109524" cy="2013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Oval 203"/>
            <p:cNvSpPr/>
            <p:nvPr/>
          </p:nvSpPr>
          <p:spPr>
            <a:xfrm>
              <a:off x="4851190" y="622570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Straight Connector 204"/>
            <p:cNvCxnSpPr>
              <a:stCxn id="199" idx="6"/>
              <a:endCxn id="204" idx="2"/>
            </p:cNvCxnSpPr>
            <p:nvPr/>
          </p:nvCxnSpPr>
          <p:spPr>
            <a:xfrm>
              <a:off x="4609392" y="6169125"/>
              <a:ext cx="241798" cy="94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6" name="Straight Connector 205"/>
          <p:cNvCxnSpPr/>
          <p:nvPr/>
        </p:nvCxnSpPr>
        <p:spPr>
          <a:xfrm flipH="1">
            <a:off x="4746289" y="5630812"/>
            <a:ext cx="668523" cy="0"/>
          </a:xfrm>
          <a:prstGeom prst="line">
            <a:avLst/>
          </a:prstGeom>
          <a:solidFill>
            <a:schemeClr val="tx1"/>
          </a:solidFill>
          <a:ln w="571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" name="TextBox 206"/>
          <p:cNvSpPr txBox="1"/>
          <p:nvPr/>
        </p:nvSpPr>
        <p:spPr>
          <a:xfrm>
            <a:off x="1641273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3088983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6425658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10" name="Down Arrow 209"/>
          <p:cNvSpPr/>
          <p:nvPr/>
        </p:nvSpPr>
        <p:spPr>
          <a:xfrm>
            <a:off x="3905806" y="4440893"/>
            <a:ext cx="1069080" cy="354043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Rectangle 210"/>
          <p:cNvSpPr/>
          <p:nvPr/>
        </p:nvSpPr>
        <p:spPr>
          <a:xfrm>
            <a:off x="1166886" y="6289272"/>
            <a:ext cx="6546920" cy="254214"/>
          </a:xfrm>
          <a:prstGeom prst="rect">
            <a:avLst/>
          </a:prstGeom>
          <a:solidFill>
            <a:srgbClr val="CA275B">
              <a:alpha val="14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 Light"/>
                <a:cs typeface="Gill Sans Light"/>
              </a:rPr>
              <a:t>Wait for Everyone to Finish</a:t>
            </a:r>
            <a:endParaRPr lang="en-US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cxnSp>
        <p:nvCxnSpPr>
          <p:cNvPr id="212" name="Elbow Connector 211"/>
          <p:cNvCxnSpPr>
            <a:stCxn id="211" idx="2"/>
            <a:endCxn id="19" idx="0"/>
          </p:cNvCxnSpPr>
          <p:nvPr/>
        </p:nvCxnSpPr>
        <p:spPr>
          <a:xfrm rot="5400000" flipH="1">
            <a:off x="1501641" y="3604782"/>
            <a:ext cx="5877409" cy="12700"/>
          </a:xfrm>
          <a:prstGeom prst="bentConnector5">
            <a:avLst>
              <a:gd name="adj1" fmla="val -3889"/>
              <a:gd name="adj2" fmla="val -29397969"/>
              <a:gd name="adj3" fmla="val 107389"/>
            </a:avLst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3" name="TextBox 212"/>
          <p:cNvSpPr txBox="1"/>
          <p:nvPr/>
        </p:nvSpPr>
        <p:spPr>
          <a:xfrm>
            <a:off x="2824253" y="1595449"/>
            <a:ext cx="77950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sample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5139333" y="1559311"/>
            <a:ext cx="58087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C.C.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960" y="1363623"/>
            <a:ext cx="88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102953" y="3342149"/>
            <a:ext cx="93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1I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136654" y="5238299"/>
            <a:ext cx="914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III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8" name="Rectangle 217"/>
          <p:cNvSpPr/>
          <p:nvPr/>
        </p:nvSpPr>
        <p:spPr>
          <a:xfrm>
            <a:off x="2462689" y="1468385"/>
            <a:ext cx="3783978" cy="596567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latin typeface="Gill Sans Light"/>
                <a:cs typeface="Gill Sans Light"/>
              </a:rPr>
              <a:t>Serial Cost:  </a:t>
            </a:r>
            <a:endParaRPr lang="en-US" sz="2000" dirty="0">
              <a:latin typeface="Gill Sans Light"/>
              <a:cs typeface="Gill Sans Light"/>
            </a:endParaRPr>
          </a:p>
        </p:txBody>
      </p:sp>
      <p:sp>
        <p:nvSpPr>
          <p:cNvPr id="220" name="Rectangle 219"/>
          <p:cNvSpPr/>
          <p:nvPr/>
        </p:nvSpPr>
        <p:spPr>
          <a:xfrm>
            <a:off x="2554707" y="3532497"/>
            <a:ext cx="3783978" cy="547925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latin typeface="Gill Sans Light"/>
                <a:cs typeface="Gill Sans Light"/>
              </a:rPr>
              <a:t>Serial Cost:  </a:t>
            </a:r>
          </a:p>
        </p:txBody>
      </p:sp>
      <p:sp>
        <p:nvSpPr>
          <p:cNvPr id="222" name="Rectangle 221"/>
          <p:cNvSpPr/>
          <p:nvPr/>
        </p:nvSpPr>
        <p:spPr>
          <a:xfrm>
            <a:off x="1398607" y="5235154"/>
            <a:ext cx="6139690" cy="704396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 smtClean="0">
              <a:latin typeface="Gill Sans Light"/>
              <a:cs typeface="Gill Sans Light"/>
            </a:endParaRPr>
          </a:p>
          <a:p>
            <a:r>
              <a:rPr lang="en-US" sz="2000" dirty="0" smtClean="0">
                <a:latin typeface="Gill Sans Light"/>
                <a:cs typeface="Gill Sans Light"/>
              </a:rPr>
              <a:t>Serial Cost:  </a:t>
            </a:r>
          </a:p>
          <a:p>
            <a:endParaRPr lang="en-US" sz="2000" dirty="0">
              <a:latin typeface="Gill Sans Light"/>
              <a:cs typeface="Gill Sans Light"/>
            </a:endParaRP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628" y="1503415"/>
            <a:ext cx="1530096" cy="530352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444" y="3537664"/>
            <a:ext cx="1475232" cy="530352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119" y="5319822"/>
            <a:ext cx="4529510" cy="57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91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-11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1461" y="1859569"/>
            <a:ext cx="1059535" cy="804821"/>
          </a:xfrm>
          <a:prstGeom prst="rect">
            <a:avLst/>
          </a:prstGeom>
        </p:spPr>
      </p:pic>
      <p:pic>
        <p:nvPicPr>
          <p:cNvPr id="4" name="Picture 3" descr="1412613364603_wps_17_SANTA_MONICA_CA_AUGUST_04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275" y="1503948"/>
            <a:ext cx="879001" cy="711242"/>
          </a:xfrm>
          <a:prstGeom prst="rect">
            <a:avLst/>
          </a:prstGeom>
        </p:spPr>
      </p:pic>
      <p:pic>
        <p:nvPicPr>
          <p:cNvPr id="5" name="Picture 4" descr="sf-cat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2882" y="3526965"/>
            <a:ext cx="868947" cy="5474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92434" y="1200775"/>
            <a:ext cx="1238249" cy="825499"/>
          </a:xfrm>
          <a:prstGeom prst="rect">
            <a:avLst/>
          </a:prstGeom>
        </p:spPr>
      </p:pic>
      <p:pic>
        <p:nvPicPr>
          <p:cNvPr id="11" name="Picture 10" descr="716974.jpg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863" y="2583448"/>
            <a:ext cx="900696" cy="707414"/>
          </a:xfrm>
          <a:prstGeom prst="rect">
            <a:avLst/>
          </a:prstGeom>
        </p:spPr>
      </p:pic>
      <p:pic>
        <p:nvPicPr>
          <p:cNvPr id="14" name="Picture 13" descr="yFEyUdBQw9.jp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48"/>
          <a:stretch/>
        </p:blipFill>
        <p:spPr>
          <a:xfrm>
            <a:off x="5837040" y="870479"/>
            <a:ext cx="1110678" cy="125663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25"/>
          <a:stretch/>
        </p:blipFill>
        <p:spPr>
          <a:xfrm>
            <a:off x="6505768" y="2738525"/>
            <a:ext cx="1033923" cy="86600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4236" y="2727995"/>
            <a:ext cx="1168715" cy="87653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64"/>
          <a:stretch/>
        </p:blipFill>
        <p:spPr>
          <a:xfrm>
            <a:off x="3331377" y="4074402"/>
            <a:ext cx="761057" cy="87315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1418" y="3808386"/>
            <a:ext cx="1327950" cy="77106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Classification</a:t>
            </a:r>
            <a:endParaRPr lang="en-US" sz="35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9850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66885" y="666077"/>
            <a:ext cx="6546921" cy="19319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/>
          <p:cNvSpPr txBox="1"/>
          <p:nvPr/>
        </p:nvSpPr>
        <p:spPr>
          <a:xfrm>
            <a:off x="3888728" y="3044754"/>
            <a:ext cx="109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Allocation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0" name="Freeform 169"/>
          <p:cNvSpPr/>
          <p:nvPr/>
        </p:nvSpPr>
        <p:spPr>
          <a:xfrm>
            <a:off x="6571055" y="1973869"/>
            <a:ext cx="418258" cy="392829"/>
          </a:xfrm>
          <a:custGeom>
            <a:avLst/>
            <a:gdLst>
              <a:gd name="connsiteX0" fmla="*/ 10893 w 484691"/>
              <a:gd name="connsiteY0" fmla="*/ 199456 h 536235"/>
              <a:gd name="connsiteX1" fmla="*/ 249001 w 484691"/>
              <a:gd name="connsiteY1" fmla="*/ 1009 h 536235"/>
              <a:gd name="connsiteX2" fmla="*/ 460652 w 484691"/>
              <a:gd name="connsiteY2" fmla="*/ 133307 h 536235"/>
              <a:gd name="connsiteX3" fmla="*/ 460652 w 484691"/>
              <a:gd name="connsiteY3" fmla="*/ 371444 h 536235"/>
              <a:gd name="connsiteX4" fmla="*/ 288686 w 484691"/>
              <a:gd name="connsiteY4" fmla="*/ 530202 h 536235"/>
              <a:gd name="connsiteX5" fmla="*/ 143175 w 484691"/>
              <a:gd name="connsiteY5" fmla="*/ 477282 h 536235"/>
              <a:gd name="connsiteX6" fmla="*/ 50578 w 484691"/>
              <a:gd name="connsiteY6" fmla="*/ 239146 h 536235"/>
              <a:gd name="connsiteX7" fmla="*/ 10893 w 484691"/>
              <a:gd name="connsiteY7" fmla="*/ 199456 h 536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4691" h="536235">
                <a:moveTo>
                  <a:pt x="10893" y="199456"/>
                </a:moveTo>
                <a:cubicBezTo>
                  <a:pt x="43963" y="159767"/>
                  <a:pt x="174041" y="12034"/>
                  <a:pt x="249001" y="1009"/>
                </a:cubicBezTo>
                <a:cubicBezTo>
                  <a:pt x="323961" y="-10016"/>
                  <a:pt x="425377" y="71568"/>
                  <a:pt x="460652" y="133307"/>
                </a:cubicBezTo>
                <a:cubicBezTo>
                  <a:pt x="495927" y="195046"/>
                  <a:pt x="489313" y="305295"/>
                  <a:pt x="460652" y="371444"/>
                </a:cubicBezTo>
                <a:cubicBezTo>
                  <a:pt x="431991" y="437593"/>
                  <a:pt x="341599" y="512562"/>
                  <a:pt x="288686" y="530202"/>
                </a:cubicBezTo>
                <a:cubicBezTo>
                  <a:pt x="235773" y="547842"/>
                  <a:pt x="182860" y="525791"/>
                  <a:pt x="143175" y="477282"/>
                </a:cubicBezTo>
                <a:cubicBezTo>
                  <a:pt x="103490" y="428773"/>
                  <a:pt x="72625" y="289860"/>
                  <a:pt x="50578" y="239146"/>
                </a:cubicBezTo>
                <a:cubicBezTo>
                  <a:pt x="28531" y="188432"/>
                  <a:pt x="-22177" y="239145"/>
                  <a:pt x="10893" y="199456"/>
                </a:cubicBezTo>
                <a:close/>
              </a:path>
            </a:pathLst>
          </a:custGeom>
          <a:solidFill>
            <a:srgbClr val="5266FF">
              <a:alpha val="17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eform 168"/>
          <p:cNvSpPr/>
          <p:nvPr/>
        </p:nvSpPr>
        <p:spPr>
          <a:xfrm rot="10800000">
            <a:off x="7019314" y="1332376"/>
            <a:ext cx="518983" cy="998827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6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398607" y="1455541"/>
            <a:ext cx="1254851" cy="854684"/>
            <a:chOff x="4038499" y="1979074"/>
            <a:chExt cx="1330052" cy="1091066"/>
          </a:xfrm>
        </p:grpSpPr>
        <p:sp>
          <p:nvSpPr>
            <p:cNvPr id="30" name="Oval 29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038499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309881" y="2452100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895289" y="2455063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30" idx="4"/>
              <a:endCxn id="33" idx="0"/>
            </p:cNvCxnSpPr>
            <p:nvPr/>
          </p:nvCxnSpPr>
          <p:spPr>
            <a:xfrm flipH="1">
              <a:off x="4109592" y="2132567"/>
              <a:ext cx="105004" cy="628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4" idx="2"/>
              <a:endCxn id="30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44" idx="3"/>
              <a:endCxn id="34" idx="0"/>
            </p:cNvCxnSpPr>
            <p:nvPr/>
          </p:nvCxnSpPr>
          <p:spPr>
            <a:xfrm flipH="1">
              <a:off x="4380974" y="2101603"/>
              <a:ext cx="275254" cy="350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8" idx="1"/>
              <a:endCxn id="34" idx="5"/>
            </p:cNvCxnSpPr>
            <p:nvPr/>
          </p:nvCxnSpPr>
          <p:spPr>
            <a:xfrm flipH="1" flipV="1">
              <a:off x="4431244" y="2574629"/>
              <a:ext cx="251161" cy="3729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8" idx="7"/>
              <a:endCxn id="39" idx="3"/>
            </p:cNvCxnSpPr>
            <p:nvPr/>
          </p:nvCxnSpPr>
          <p:spPr>
            <a:xfrm flipV="1">
              <a:off x="4782945" y="2577592"/>
              <a:ext cx="133167" cy="3700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44" idx="4"/>
              <a:endCxn id="39" idx="1"/>
            </p:cNvCxnSpPr>
            <p:nvPr/>
          </p:nvCxnSpPr>
          <p:spPr>
            <a:xfrm>
              <a:off x="4706498" y="2122626"/>
              <a:ext cx="209614" cy="3534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32" idx="4"/>
              <a:endCxn id="42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39" idx="6"/>
              <a:endCxn id="32" idx="3"/>
            </p:cNvCxnSpPr>
            <p:nvPr/>
          </p:nvCxnSpPr>
          <p:spPr>
            <a:xfrm flipV="1">
              <a:off x="5037475" y="2101603"/>
              <a:ext cx="67527" cy="425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34" idx="5"/>
              <a:endCxn id="42" idx="2"/>
            </p:cNvCxnSpPr>
            <p:nvPr/>
          </p:nvCxnSpPr>
          <p:spPr>
            <a:xfrm>
              <a:off x="4431244" y="2574629"/>
              <a:ext cx="795121" cy="2582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33" idx="7"/>
              <a:endCxn id="39" idx="3"/>
            </p:cNvCxnSpPr>
            <p:nvPr/>
          </p:nvCxnSpPr>
          <p:spPr>
            <a:xfrm flipV="1">
              <a:off x="4159862" y="2577592"/>
              <a:ext cx="756250" cy="2045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30" idx="5"/>
              <a:endCxn id="39" idx="1"/>
            </p:cNvCxnSpPr>
            <p:nvPr/>
          </p:nvCxnSpPr>
          <p:spPr>
            <a:xfrm>
              <a:off x="4264866" y="2111544"/>
              <a:ext cx="651246" cy="3645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813" y="1298492"/>
            <a:ext cx="108103" cy="106828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765" y="1282782"/>
            <a:ext cx="108103" cy="106828"/>
          </a:xfrm>
          <a:prstGeom prst="rect">
            <a:avLst/>
          </a:prstGeom>
        </p:spPr>
      </p:pic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8957" y="2245597"/>
            <a:ext cx="123014" cy="106828"/>
          </a:xfrm>
          <a:prstGeom prst="rect">
            <a:avLst/>
          </a:prstGeom>
        </p:spPr>
      </p:pic>
      <p:sp>
        <p:nvSpPr>
          <p:cNvPr id="71" name="Down Arrow 70"/>
          <p:cNvSpPr/>
          <p:nvPr/>
        </p:nvSpPr>
        <p:spPr>
          <a:xfrm rot="16200000">
            <a:off x="2698067" y="1453686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9616" y="1009615"/>
            <a:ext cx="1260502" cy="176044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3690338" y="1428051"/>
            <a:ext cx="1155784" cy="854684"/>
            <a:chOff x="4143503" y="1979074"/>
            <a:chExt cx="1225048" cy="1091066"/>
          </a:xfrm>
        </p:grpSpPr>
        <p:sp>
          <p:nvSpPr>
            <p:cNvPr id="73" name="Oval 72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Connector 82"/>
            <p:cNvCxnSpPr>
              <a:stCxn id="81" idx="2"/>
              <a:endCxn id="73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4" idx="4"/>
              <a:endCxn id="80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3" name="Picture 92" descr="latex-image-1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477" y="1271001"/>
            <a:ext cx="108103" cy="106828"/>
          </a:xfrm>
          <a:prstGeom prst="rect">
            <a:avLst/>
          </a:prstGeom>
        </p:spPr>
      </p:pic>
      <p:pic>
        <p:nvPicPr>
          <p:cNvPr id="94" name="Picture 93" descr="latex-image-1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4428" y="1255292"/>
            <a:ext cx="108103" cy="106828"/>
          </a:xfrm>
          <a:prstGeom prst="rect">
            <a:avLst/>
          </a:prstGeom>
        </p:spPr>
      </p:pic>
      <p:pic>
        <p:nvPicPr>
          <p:cNvPr id="95" name="Picture 94" descr="latex-image-1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621" y="2218107"/>
            <a:ext cx="123014" cy="106828"/>
          </a:xfrm>
          <a:prstGeom prst="rect">
            <a:avLst/>
          </a:prstGeom>
        </p:spPr>
      </p:pic>
      <p:sp>
        <p:nvSpPr>
          <p:cNvPr id="128" name="Freeform 127"/>
          <p:cNvSpPr/>
          <p:nvPr/>
        </p:nvSpPr>
        <p:spPr>
          <a:xfrm rot="15705280">
            <a:off x="6299795" y="702823"/>
            <a:ext cx="595288" cy="1211862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0000"/>
            </a:srgbClr>
          </a:solidFill>
          <a:ln>
            <a:solidFill>
              <a:srgbClr val="000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Down Arrow 156"/>
          <p:cNvSpPr/>
          <p:nvPr/>
        </p:nvSpPr>
        <p:spPr>
          <a:xfrm rot="16200000">
            <a:off x="4936818" y="1424311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sp>
        <p:nvSpPr>
          <p:cNvPr id="159" name="Oval 158"/>
          <p:cNvSpPr/>
          <p:nvPr/>
        </p:nvSpPr>
        <p:spPr>
          <a:xfrm>
            <a:off x="6207991" y="1382473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70954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6696778" y="2116919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7229628" y="1987305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66720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Connector 163"/>
          <p:cNvCxnSpPr>
            <a:stCxn id="163" idx="2"/>
            <a:endCxn id="159" idx="6"/>
          </p:cNvCxnSpPr>
          <p:nvPr/>
        </p:nvCxnSpPr>
        <p:spPr>
          <a:xfrm flipH="1">
            <a:off x="6342138" y="1430912"/>
            <a:ext cx="329943" cy="77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0" idx="4"/>
            <a:endCxn id="162" idx="1"/>
          </p:cNvCxnSpPr>
          <p:nvPr/>
        </p:nvCxnSpPr>
        <p:spPr>
          <a:xfrm>
            <a:off x="7162555" y="1487137"/>
            <a:ext cx="86719" cy="516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latex-image-1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0130" y="1217636"/>
            <a:ext cx="108103" cy="106828"/>
          </a:xfrm>
          <a:prstGeom prst="rect">
            <a:avLst/>
          </a:prstGeom>
        </p:spPr>
      </p:pic>
      <p:pic>
        <p:nvPicPr>
          <p:cNvPr id="167" name="Picture 166" descr="latex-image-1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2082" y="1201927"/>
            <a:ext cx="108103" cy="106828"/>
          </a:xfrm>
          <a:prstGeom prst="rect">
            <a:avLst/>
          </a:prstGeom>
        </p:spPr>
      </p:pic>
      <p:pic>
        <p:nvPicPr>
          <p:cNvPr id="168" name="Picture 167" descr="latex-image-1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9274" y="2164742"/>
            <a:ext cx="123014" cy="106828"/>
          </a:xfrm>
          <a:prstGeom prst="rect">
            <a:avLst/>
          </a:prstGeom>
        </p:spPr>
      </p:pic>
      <p:sp>
        <p:nvSpPr>
          <p:cNvPr id="172" name="Rectangle 171"/>
          <p:cNvSpPr/>
          <p:nvPr/>
        </p:nvSpPr>
        <p:spPr>
          <a:xfrm>
            <a:off x="1166885" y="2952076"/>
            <a:ext cx="6546921" cy="1494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extBox 172"/>
          <p:cNvSpPr txBox="1"/>
          <p:nvPr/>
        </p:nvSpPr>
        <p:spPr>
          <a:xfrm>
            <a:off x="2460622" y="666077"/>
            <a:ext cx="395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Sample Batch + Connected Components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4" name="Down Arrow 173"/>
          <p:cNvSpPr/>
          <p:nvPr/>
        </p:nvSpPr>
        <p:spPr>
          <a:xfrm>
            <a:off x="3905806" y="2598033"/>
            <a:ext cx="1069080" cy="354043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Left Bracket 21"/>
          <p:cNvSpPr/>
          <p:nvPr/>
        </p:nvSpPr>
        <p:spPr>
          <a:xfrm rot="16200000">
            <a:off x="1582378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Left Bracket 174"/>
          <p:cNvSpPr/>
          <p:nvPr/>
        </p:nvSpPr>
        <p:spPr>
          <a:xfrm rot="16200000">
            <a:off x="3028537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Left Bracket 175"/>
          <p:cNvSpPr/>
          <p:nvPr/>
        </p:nvSpPr>
        <p:spPr>
          <a:xfrm rot="16200000">
            <a:off x="6358317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TextBox 176"/>
          <p:cNvSpPr txBox="1"/>
          <p:nvPr/>
        </p:nvSpPr>
        <p:spPr>
          <a:xfrm>
            <a:off x="1567131" y="4058138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2981224" y="4058138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6309877" y="4058138"/>
            <a:ext cx="83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p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21611" y="3392294"/>
            <a:ext cx="248428" cy="601064"/>
            <a:chOff x="3441910" y="4747595"/>
            <a:chExt cx="518983" cy="998827"/>
          </a:xfrm>
        </p:grpSpPr>
        <p:sp>
          <p:nvSpPr>
            <p:cNvPr id="79" name="Freeform 78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2" idx="4"/>
              <a:endCxn id="84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6875545" y="3376963"/>
            <a:ext cx="197687" cy="259589"/>
            <a:chOff x="3547909" y="5315043"/>
            <a:chExt cx="412982" cy="431376"/>
          </a:xfrm>
        </p:grpSpPr>
        <p:sp>
          <p:nvSpPr>
            <p:cNvPr id="103" name="Freeform 102"/>
            <p:cNvSpPr/>
            <p:nvPr/>
          </p:nvSpPr>
          <p:spPr>
            <a:xfrm rot="10800000">
              <a:off x="3547909" y="5315043"/>
              <a:ext cx="412982" cy="431376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/>
          <p:cNvGrpSpPr/>
          <p:nvPr/>
        </p:nvGrpSpPr>
        <p:grpSpPr>
          <a:xfrm rot="5400000">
            <a:off x="3218179" y="3146751"/>
            <a:ext cx="248428" cy="601064"/>
            <a:chOff x="3441910" y="4747595"/>
            <a:chExt cx="518983" cy="998827"/>
          </a:xfrm>
        </p:grpSpPr>
        <p:sp>
          <p:nvSpPr>
            <p:cNvPr id="108" name="Freeform 107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10"/>
            <p:cNvCxnSpPr>
              <a:stCxn id="109" idx="4"/>
              <a:endCxn id="110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1961487" y="3548635"/>
            <a:ext cx="248428" cy="264249"/>
            <a:chOff x="3441910" y="5307301"/>
            <a:chExt cx="518983" cy="439120"/>
          </a:xfrm>
        </p:grpSpPr>
        <p:sp>
          <p:nvSpPr>
            <p:cNvPr id="113" name="Freeform 112"/>
            <p:cNvSpPr/>
            <p:nvPr/>
          </p:nvSpPr>
          <p:spPr>
            <a:xfrm rot="10800000">
              <a:off x="3441910" y="5307301"/>
              <a:ext cx="518983" cy="439120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489640" y="3427253"/>
            <a:ext cx="344463" cy="587818"/>
            <a:chOff x="5749248" y="5065643"/>
            <a:chExt cx="672457" cy="864392"/>
          </a:xfrm>
        </p:grpSpPr>
        <p:sp>
          <p:nvSpPr>
            <p:cNvPr id="115" name="Freeform 114"/>
            <p:cNvSpPr/>
            <p:nvPr/>
          </p:nvSpPr>
          <p:spPr>
            <a:xfrm rot="10800000">
              <a:off x="5749248" y="5065643"/>
              <a:ext cx="672457" cy="864392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5825417" y="5107954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5959564" y="572057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/>
            <p:cNvCxnSpPr>
              <a:stCxn id="116" idx="4"/>
              <a:endCxn id="117" idx="0"/>
            </p:cNvCxnSpPr>
            <p:nvPr/>
          </p:nvCxnSpPr>
          <p:spPr>
            <a:xfrm>
              <a:off x="5892491" y="5220405"/>
              <a:ext cx="134147" cy="500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6134086" y="548360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" name="Straight Connector 121"/>
            <p:cNvCxnSpPr>
              <a:stCxn id="116" idx="5"/>
              <a:endCxn id="121" idx="1"/>
            </p:cNvCxnSpPr>
            <p:nvPr/>
          </p:nvCxnSpPr>
          <p:spPr>
            <a:xfrm>
              <a:off x="5939919" y="5203937"/>
              <a:ext cx="213812" cy="2961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2416064">
            <a:off x="3180954" y="3571497"/>
            <a:ext cx="553074" cy="466467"/>
            <a:chOff x="4428117" y="5987554"/>
            <a:chExt cx="587819" cy="636409"/>
          </a:xfrm>
        </p:grpSpPr>
        <p:sp>
          <p:nvSpPr>
            <p:cNvPr id="124" name="Freeform 123"/>
            <p:cNvSpPr/>
            <p:nvPr/>
          </p:nvSpPr>
          <p:spPr>
            <a:xfrm rot="14238617">
              <a:off x="4407405" y="6008266"/>
              <a:ext cx="629244" cy="587819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4540676" y="6130889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4609392" y="6547492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/>
            <p:cNvCxnSpPr>
              <a:stCxn id="125" idx="4"/>
              <a:endCxn id="126" idx="0"/>
            </p:cNvCxnSpPr>
            <p:nvPr/>
          </p:nvCxnSpPr>
          <p:spPr>
            <a:xfrm>
              <a:off x="4575035" y="6207360"/>
              <a:ext cx="68716" cy="3401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/>
            <p:cNvSpPr/>
            <p:nvPr/>
          </p:nvSpPr>
          <p:spPr>
            <a:xfrm>
              <a:off x="4698790" y="638634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" name="Straight Connector 129"/>
            <p:cNvCxnSpPr>
              <a:stCxn id="125" idx="5"/>
              <a:endCxn id="129" idx="1"/>
            </p:cNvCxnSpPr>
            <p:nvPr/>
          </p:nvCxnSpPr>
          <p:spPr>
            <a:xfrm>
              <a:off x="4599329" y="6196161"/>
              <a:ext cx="109524" cy="2013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Oval 131"/>
            <p:cNvSpPr/>
            <p:nvPr/>
          </p:nvSpPr>
          <p:spPr>
            <a:xfrm>
              <a:off x="4851190" y="622570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3" name="Straight Connector 132"/>
            <p:cNvCxnSpPr>
              <a:stCxn id="125" idx="6"/>
              <a:endCxn id="132" idx="2"/>
            </p:cNvCxnSpPr>
            <p:nvPr/>
          </p:nvCxnSpPr>
          <p:spPr>
            <a:xfrm>
              <a:off x="4609392" y="6169125"/>
              <a:ext cx="241798" cy="94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3" name="Straight Connector 142"/>
          <p:cNvCxnSpPr/>
          <p:nvPr/>
        </p:nvCxnSpPr>
        <p:spPr>
          <a:xfrm flipH="1">
            <a:off x="4711975" y="3787952"/>
            <a:ext cx="668523" cy="0"/>
          </a:xfrm>
          <a:prstGeom prst="line">
            <a:avLst/>
          </a:prstGeom>
          <a:solidFill>
            <a:schemeClr val="tx1"/>
          </a:solidFill>
          <a:ln w="571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2150497" y="4744193"/>
            <a:ext cx="4573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Asynchronous and Lock-free Stochastic Updates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1166885" y="4794936"/>
            <a:ext cx="6546921" cy="1494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Left Bracket 145"/>
          <p:cNvSpPr/>
          <p:nvPr/>
        </p:nvSpPr>
        <p:spPr>
          <a:xfrm rot="16200000">
            <a:off x="1616692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Left Bracket 146"/>
          <p:cNvSpPr/>
          <p:nvPr/>
        </p:nvSpPr>
        <p:spPr>
          <a:xfrm rot="16200000">
            <a:off x="3062851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Left Bracket 147"/>
          <p:cNvSpPr/>
          <p:nvPr/>
        </p:nvSpPr>
        <p:spPr>
          <a:xfrm rot="16200000">
            <a:off x="6392631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48"/>
          <p:cNvSpPr txBox="1"/>
          <p:nvPr/>
        </p:nvSpPr>
        <p:spPr>
          <a:xfrm>
            <a:off x="1601445" y="5900998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015538" y="5900998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344191" y="5900998"/>
            <a:ext cx="83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p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1655925" y="5235154"/>
            <a:ext cx="248428" cy="601064"/>
            <a:chOff x="3441910" y="4747595"/>
            <a:chExt cx="518983" cy="998827"/>
          </a:xfrm>
        </p:grpSpPr>
        <p:sp>
          <p:nvSpPr>
            <p:cNvPr id="153" name="Freeform 152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/>
            <p:cNvCxnSpPr>
              <a:stCxn id="154" idx="4"/>
              <a:endCxn id="155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/>
          <p:cNvGrpSpPr/>
          <p:nvPr/>
        </p:nvGrpSpPr>
        <p:grpSpPr>
          <a:xfrm>
            <a:off x="6909859" y="5219823"/>
            <a:ext cx="197687" cy="259589"/>
            <a:chOff x="3547909" y="5315043"/>
            <a:chExt cx="412982" cy="431376"/>
          </a:xfrm>
        </p:grpSpPr>
        <p:sp>
          <p:nvSpPr>
            <p:cNvPr id="180" name="Freeform 179"/>
            <p:cNvSpPr/>
            <p:nvPr/>
          </p:nvSpPr>
          <p:spPr>
            <a:xfrm rot="10800000">
              <a:off x="3547909" y="5315043"/>
              <a:ext cx="412982" cy="431376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2" name="Group 181"/>
          <p:cNvGrpSpPr/>
          <p:nvPr/>
        </p:nvGrpSpPr>
        <p:grpSpPr>
          <a:xfrm rot="5400000">
            <a:off x="3252493" y="4989611"/>
            <a:ext cx="248428" cy="601064"/>
            <a:chOff x="3441910" y="4747595"/>
            <a:chExt cx="518983" cy="998827"/>
          </a:xfrm>
        </p:grpSpPr>
        <p:sp>
          <p:nvSpPr>
            <p:cNvPr id="183" name="Freeform 182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6" name="Straight Connector 185"/>
            <p:cNvCxnSpPr>
              <a:stCxn id="184" idx="4"/>
              <a:endCxn id="185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/>
          <p:cNvGrpSpPr/>
          <p:nvPr/>
        </p:nvGrpSpPr>
        <p:grpSpPr>
          <a:xfrm>
            <a:off x="1995801" y="5391495"/>
            <a:ext cx="248428" cy="264249"/>
            <a:chOff x="3441910" y="5307301"/>
            <a:chExt cx="518983" cy="439120"/>
          </a:xfrm>
        </p:grpSpPr>
        <p:sp>
          <p:nvSpPr>
            <p:cNvPr id="188" name="Freeform 187"/>
            <p:cNvSpPr/>
            <p:nvPr/>
          </p:nvSpPr>
          <p:spPr>
            <a:xfrm rot="10800000">
              <a:off x="3441910" y="5307301"/>
              <a:ext cx="518983" cy="439120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0" name="Group 189"/>
          <p:cNvGrpSpPr/>
          <p:nvPr/>
        </p:nvGrpSpPr>
        <p:grpSpPr>
          <a:xfrm>
            <a:off x="6523954" y="5270113"/>
            <a:ext cx="344463" cy="587818"/>
            <a:chOff x="5749248" y="5065643"/>
            <a:chExt cx="672457" cy="864392"/>
          </a:xfrm>
        </p:grpSpPr>
        <p:sp>
          <p:nvSpPr>
            <p:cNvPr id="191" name="Freeform 190"/>
            <p:cNvSpPr/>
            <p:nvPr/>
          </p:nvSpPr>
          <p:spPr>
            <a:xfrm rot="10800000">
              <a:off x="5749248" y="5065643"/>
              <a:ext cx="672457" cy="864392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5825417" y="5107954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5959564" y="572057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4" name="Straight Connector 193"/>
            <p:cNvCxnSpPr>
              <a:stCxn id="192" idx="4"/>
              <a:endCxn id="193" idx="0"/>
            </p:cNvCxnSpPr>
            <p:nvPr/>
          </p:nvCxnSpPr>
          <p:spPr>
            <a:xfrm>
              <a:off x="5892491" y="5220405"/>
              <a:ext cx="134147" cy="500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Oval 194"/>
            <p:cNvSpPr/>
            <p:nvPr/>
          </p:nvSpPr>
          <p:spPr>
            <a:xfrm>
              <a:off x="6134086" y="548360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/>
            <p:cNvCxnSpPr>
              <a:stCxn id="192" idx="5"/>
              <a:endCxn id="195" idx="1"/>
            </p:cNvCxnSpPr>
            <p:nvPr/>
          </p:nvCxnSpPr>
          <p:spPr>
            <a:xfrm>
              <a:off x="5939919" y="5203937"/>
              <a:ext cx="213812" cy="2961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/>
          <p:cNvGrpSpPr/>
          <p:nvPr/>
        </p:nvGrpSpPr>
        <p:grpSpPr>
          <a:xfrm rot="2416064">
            <a:off x="3215268" y="5414357"/>
            <a:ext cx="553074" cy="466467"/>
            <a:chOff x="4428117" y="5987554"/>
            <a:chExt cx="587819" cy="636409"/>
          </a:xfrm>
        </p:grpSpPr>
        <p:sp>
          <p:nvSpPr>
            <p:cNvPr id="198" name="Freeform 197"/>
            <p:cNvSpPr/>
            <p:nvPr/>
          </p:nvSpPr>
          <p:spPr>
            <a:xfrm rot="14238617">
              <a:off x="4407405" y="6008266"/>
              <a:ext cx="629244" cy="587819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4540676" y="6130889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4609392" y="6547492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1" name="Straight Connector 200"/>
            <p:cNvCxnSpPr>
              <a:stCxn id="199" idx="4"/>
              <a:endCxn id="200" idx="0"/>
            </p:cNvCxnSpPr>
            <p:nvPr/>
          </p:nvCxnSpPr>
          <p:spPr>
            <a:xfrm>
              <a:off x="4575035" y="6207360"/>
              <a:ext cx="68716" cy="3401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/>
            <p:cNvSpPr/>
            <p:nvPr/>
          </p:nvSpPr>
          <p:spPr>
            <a:xfrm>
              <a:off x="4698790" y="638634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/>
            <p:cNvCxnSpPr>
              <a:stCxn id="199" idx="5"/>
              <a:endCxn id="202" idx="1"/>
            </p:cNvCxnSpPr>
            <p:nvPr/>
          </p:nvCxnSpPr>
          <p:spPr>
            <a:xfrm>
              <a:off x="4599329" y="6196161"/>
              <a:ext cx="109524" cy="2013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Oval 203"/>
            <p:cNvSpPr/>
            <p:nvPr/>
          </p:nvSpPr>
          <p:spPr>
            <a:xfrm>
              <a:off x="4851190" y="622570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Straight Connector 204"/>
            <p:cNvCxnSpPr>
              <a:stCxn id="199" idx="6"/>
              <a:endCxn id="204" idx="2"/>
            </p:cNvCxnSpPr>
            <p:nvPr/>
          </p:nvCxnSpPr>
          <p:spPr>
            <a:xfrm>
              <a:off x="4609392" y="6169125"/>
              <a:ext cx="241798" cy="94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6" name="Straight Connector 205"/>
          <p:cNvCxnSpPr/>
          <p:nvPr/>
        </p:nvCxnSpPr>
        <p:spPr>
          <a:xfrm flipH="1">
            <a:off x="4746289" y="5630812"/>
            <a:ext cx="668523" cy="0"/>
          </a:xfrm>
          <a:prstGeom prst="line">
            <a:avLst/>
          </a:prstGeom>
          <a:solidFill>
            <a:schemeClr val="tx1"/>
          </a:solidFill>
          <a:ln w="571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" name="TextBox 206"/>
          <p:cNvSpPr txBox="1"/>
          <p:nvPr/>
        </p:nvSpPr>
        <p:spPr>
          <a:xfrm>
            <a:off x="1641273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3088983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6425658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10" name="Down Arrow 209"/>
          <p:cNvSpPr/>
          <p:nvPr/>
        </p:nvSpPr>
        <p:spPr>
          <a:xfrm>
            <a:off x="3905806" y="4440893"/>
            <a:ext cx="1069080" cy="354043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Rectangle 210"/>
          <p:cNvSpPr/>
          <p:nvPr/>
        </p:nvSpPr>
        <p:spPr>
          <a:xfrm>
            <a:off x="1166886" y="6289272"/>
            <a:ext cx="6546920" cy="254214"/>
          </a:xfrm>
          <a:prstGeom prst="rect">
            <a:avLst/>
          </a:prstGeom>
          <a:solidFill>
            <a:srgbClr val="CA275B">
              <a:alpha val="14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 Light"/>
                <a:cs typeface="Gill Sans Light"/>
              </a:rPr>
              <a:t>Wait for Everyone to Finish</a:t>
            </a:r>
            <a:endParaRPr lang="en-US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cxnSp>
        <p:nvCxnSpPr>
          <p:cNvPr id="212" name="Elbow Connector 211"/>
          <p:cNvCxnSpPr>
            <a:stCxn id="211" idx="2"/>
            <a:endCxn id="19" idx="0"/>
          </p:cNvCxnSpPr>
          <p:nvPr/>
        </p:nvCxnSpPr>
        <p:spPr>
          <a:xfrm rot="5400000" flipH="1">
            <a:off x="1501641" y="3604782"/>
            <a:ext cx="5877409" cy="12700"/>
          </a:xfrm>
          <a:prstGeom prst="bentConnector5">
            <a:avLst>
              <a:gd name="adj1" fmla="val -3889"/>
              <a:gd name="adj2" fmla="val -29397969"/>
              <a:gd name="adj3" fmla="val 107389"/>
            </a:avLst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3" name="TextBox 212"/>
          <p:cNvSpPr txBox="1"/>
          <p:nvPr/>
        </p:nvSpPr>
        <p:spPr>
          <a:xfrm>
            <a:off x="2824253" y="1595449"/>
            <a:ext cx="77950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sample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5139333" y="1559311"/>
            <a:ext cx="58087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C.C.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960" y="1363623"/>
            <a:ext cx="88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102953" y="3342149"/>
            <a:ext cx="93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1I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136654" y="5238299"/>
            <a:ext cx="914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III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8" name="Rectangle 217"/>
          <p:cNvSpPr/>
          <p:nvPr/>
        </p:nvSpPr>
        <p:spPr>
          <a:xfrm>
            <a:off x="2462689" y="1468385"/>
            <a:ext cx="3783978" cy="596567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latin typeface="Gill Sans Light"/>
                <a:cs typeface="Gill Sans Light"/>
              </a:rPr>
              <a:t>Serial Cost:  </a:t>
            </a:r>
            <a:endParaRPr lang="en-US" sz="2000" dirty="0">
              <a:latin typeface="Gill Sans Light"/>
              <a:cs typeface="Gill Sans Light"/>
            </a:endParaRPr>
          </a:p>
        </p:txBody>
      </p:sp>
      <p:pic>
        <p:nvPicPr>
          <p:cNvPr id="219" name="Picture 21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1734" y="1539418"/>
            <a:ext cx="2321775" cy="464355"/>
          </a:xfrm>
          <a:prstGeom prst="rect">
            <a:avLst/>
          </a:prstGeom>
        </p:spPr>
      </p:pic>
      <p:sp>
        <p:nvSpPr>
          <p:cNvPr id="220" name="Rectangle 219"/>
          <p:cNvSpPr/>
          <p:nvPr/>
        </p:nvSpPr>
        <p:spPr>
          <a:xfrm>
            <a:off x="2554707" y="3532497"/>
            <a:ext cx="3783978" cy="547925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latin typeface="Gill Sans Light"/>
                <a:cs typeface="Gill Sans Light"/>
              </a:rPr>
              <a:t>Serial Cost:  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3272" y="3623161"/>
            <a:ext cx="1145182" cy="425016"/>
          </a:xfrm>
          <a:prstGeom prst="rect">
            <a:avLst/>
          </a:prstGeom>
        </p:spPr>
      </p:pic>
      <p:sp>
        <p:nvSpPr>
          <p:cNvPr id="217" name="Rectangle 216"/>
          <p:cNvSpPr/>
          <p:nvPr/>
        </p:nvSpPr>
        <p:spPr>
          <a:xfrm>
            <a:off x="1166886" y="672427"/>
            <a:ext cx="6546920" cy="3755043"/>
          </a:xfrm>
          <a:prstGeom prst="rect">
            <a:avLst/>
          </a:prstGeom>
          <a:solidFill>
            <a:srgbClr val="0C1268">
              <a:alpha val="9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Phase I and II can be pipelined while Phase III is running</a:t>
            </a:r>
          </a:p>
        </p:txBody>
      </p:sp>
    </p:spTree>
    <p:extLst>
      <p:ext uri="{BB962C8B-B14F-4D97-AF65-F5344CB8AC3E}">
        <p14:creationId xmlns:p14="http://schemas.microsoft.com/office/powerpoint/2010/main" val="2189976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66885" y="666077"/>
            <a:ext cx="6546921" cy="19319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/>
          <p:cNvSpPr txBox="1"/>
          <p:nvPr/>
        </p:nvSpPr>
        <p:spPr>
          <a:xfrm>
            <a:off x="3888728" y="3044754"/>
            <a:ext cx="109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Allocation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0" name="Freeform 169"/>
          <p:cNvSpPr/>
          <p:nvPr/>
        </p:nvSpPr>
        <p:spPr>
          <a:xfrm>
            <a:off x="6571055" y="1973869"/>
            <a:ext cx="418258" cy="392829"/>
          </a:xfrm>
          <a:custGeom>
            <a:avLst/>
            <a:gdLst>
              <a:gd name="connsiteX0" fmla="*/ 10893 w 484691"/>
              <a:gd name="connsiteY0" fmla="*/ 199456 h 536235"/>
              <a:gd name="connsiteX1" fmla="*/ 249001 w 484691"/>
              <a:gd name="connsiteY1" fmla="*/ 1009 h 536235"/>
              <a:gd name="connsiteX2" fmla="*/ 460652 w 484691"/>
              <a:gd name="connsiteY2" fmla="*/ 133307 h 536235"/>
              <a:gd name="connsiteX3" fmla="*/ 460652 w 484691"/>
              <a:gd name="connsiteY3" fmla="*/ 371444 h 536235"/>
              <a:gd name="connsiteX4" fmla="*/ 288686 w 484691"/>
              <a:gd name="connsiteY4" fmla="*/ 530202 h 536235"/>
              <a:gd name="connsiteX5" fmla="*/ 143175 w 484691"/>
              <a:gd name="connsiteY5" fmla="*/ 477282 h 536235"/>
              <a:gd name="connsiteX6" fmla="*/ 50578 w 484691"/>
              <a:gd name="connsiteY6" fmla="*/ 239146 h 536235"/>
              <a:gd name="connsiteX7" fmla="*/ 10893 w 484691"/>
              <a:gd name="connsiteY7" fmla="*/ 199456 h 536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4691" h="536235">
                <a:moveTo>
                  <a:pt x="10893" y="199456"/>
                </a:moveTo>
                <a:cubicBezTo>
                  <a:pt x="43963" y="159767"/>
                  <a:pt x="174041" y="12034"/>
                  <a:pt x="249001" y="1009"/>
                </a:cubicBezTo>
                <a:cubicBezTo>
                  <a:pt x="323961" y="-10016"/>
                  <a:pt x="425377" y="71568"/>
                  <a:pt x="460652" y="133307"/>
                </a:cubicBezTo>
                <a:cubicBezTo>
                  <a:pt x="495927" y="195046"/>
                  <a:pt x="489313" y="305295"/>
                  <a:pt x="460652" y="371444"/>
                </a:cubicBezTo>
                <a:cubicBezTo>
                  <a:pt x="431991" y="437593"/>
                  <a:pt x="341599" y="512562"/>
                  <a:pt x="288686" y="530202"/>
                </a:cubicBezTo>
                <a:cubicBezTo>
                  <a:pt x="235773" y="547842"/>
                  <a:pt x="182860" y="525791"/>
                  <a:pt x="143175" y="477282"/>
                </a:cubicBezTo>
                <a:cubicBezTo>
                  <a:pt x="103490" y="428773"/>
                  <a:pt x="72625" y="289860"/>
                  <a:pt x="50578" y="239146"/>
                </a:cubicBezTo>
                <a:cubicBezTo>
                  <a:pt x="28531" y="188432"/>
                  <a:pt x="-22177" y="239145"/>
                  <a:pt x="10893" y="199456"/>
                </a:cubicBezTo>
                <a:close/>
              </a:path>
            </a:pathLst>
          </a:custGeom>
          <a:solidFill>
            <a:srgbClr val="5266FF">
              <a:alpha val="17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eform 168"/>
          <p:cNvSpPr/>
          <p:nvPr/>
        </p:nvSpPr>
        <p:spPr>
          <a:xfrm rot="10800000">
            <a:off x="7019314" y="1332376"/>
            <a:ext cx="518983" cy="998827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6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398607" y="1455541"/>
            <a:ext cx="1254851" cy="854684"/>
            <a:chOff x="4038499" y="1979074"/>
            <a:chExt cx="1330052" cy="1091066"/>
          </a:xfrm>
        </p:grpSpPr>
        <p:sp>
          <p:nvSpPr>
            <p:cNvPr id="30" name="Oval 29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038499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309881" y="2452100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895289" y="2455063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30" idx="4"/>
              <a:endCxn id="33" idx="0"/>
            </p:cNvCxnSpPr>
            <p:nvPr/>
          </p:nvCxnSpPr>
          <p:spPr>
            <a:xfrm flipH="1">
              <a:off x="4109592" y="2132567"/>
              <a:ext cx="105004" cy="628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4" idx="2"/>
              <a:endCxn id="30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44" idx="3"/>
              <a:endCxn id="34" idx="0"/>
            </p:cNvCxnSpPr>
            <p:nvPr/>
          </p:nvCxnSpPr>
          <p:spPr>
            <a:xfrm flipH="1">
              <a:off x="4380974" y="2101603"/>
              <a:ext cx="275254" cy="350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8" idx="1"/>
              <a:endCxn id="34" idx="5"/>
            </p:cNvCxnSpPr>
            <p:nvPr/>
          </p:nvCxnSpPr>
          <p:spPr>
            <a:xfrm flipH="1" flipV="1">
              <a:off x="4431244" y="2574629"/>
              <a:ext cx="251161" cy="3729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8" idx="7"/>
              <a:endCxn id="39" idx="3"/>
            </p:cNvCxnSpPr>
            <p:nvPr/>
          </p:nvCxnSpPr>
          <p:spPr>
            <a:xfrm flipV="1">
              <a:off x="4782945" y="2577592"/>
              <a:ext cx="133167" cy="3700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44" idx="4"/>
              <a:endCxn id="39" idx="1"/>
            </p:cNvCxnSpPr>
            <p:nvPr/>
          </p:nvCxnSpPr>
          <p:spPr>
            <a:xfrm>
              <a:off x="4706498" y="2122626"/>
              <a:ext cx="209614" cy="3534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32" idx="4"/>
              <a:endCxn id="42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39" idx="6"/>
              <a:endCxn id="32" idx="3"/>
            </p:cNvCxnSpPr>
            <p:nvPr/>
          </p:nvCxnSpPr>
          <p:spPr>
            <a:xfrm flipV="1">
              <a:off x="5037475" y="2101603"/>
              <a:ext cx="67527" cy="425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34" idx="5"/>
              <a:endCxn id="42" idx="2"/>
            </p:cNvCxnSpPr>
            <p:nvPr/>
          </p:nvCxnSpPr>
          <p:spPr>
            <a:xfrm>
              <a:off x="4431244" y="2574629"/>
              <a:ext cx="795121" cy="2582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33" idx="7"/>
              <a:endCxn id="39" idx="3"/>
            </p:cNvCxnSpPr>
            <p:nvPr/>
          </p:nvCxnSpPr>
          <p:spPr>
            <a:xfrm flipV="1">
              <a:off x="4159862" y="2577592"/>
              <a:ext cx="756250" cy="2045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30" idx="5"/>
              <a:endCxn id="39" idx="1"/>
            </p:cNvCxnSpPr>
            <p:nvPr/>
          </p:nvCxnSpPr>
          <p:spPr>
            <a:xfrm>
              <a:off x="4264866" y="2111544"/>
              <a:ext cx="651246" cy="3645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813" y="1298492"/>
            <a:ext cx="108103" cy="106828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765" y="1282782"/>
            <a:ext cx="108103" cy="106828"/>
          </a:xfrm>
          <a:prstGeom prst="rect">
            <a:avLst/>
          </a:prstGeom>
        </p:spPr>
      </p:pic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8957" y="2245597"/>
            <a:ext cx="123014" cy="106828"/>
          </a:xfrm>
          <a:prstGeom prst="rect">
            <a:avLst/>
          </a:prstGeom>
        </p:spPr>
      </p:pic>
      <p:sp>
        <p:nvSpPr>
          <p:cNvPr id="71" name="Down Arrow 70"/>
          <p:cNvSpPr/>
          <p:nvPr/>
        </p:nvSpPr>
        <p:spPr>
          <a:xfrm rot="16200000">
            <a:off x="2698067" y="1453686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9616" y="1009615"/>
            <a:ext cx="1260502" cy="176044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3690338" y="1428051"/>
            <a:ext cx="1155784" cy="854684"/>
            <a:chOff x="4143503" y="1979074"/>
            <a:chExt cx="1225048" cy="1091066"/>
          </a:xfrm>
        </p:grpSpPr>
        <p:sp>
          <p:nvSpPr>
            <p:cNvPr id="73" name="Oval 72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Connector 82"/>
            <p:cNvCxnSpPr>
              <a:stCxn id="81" idx="2"/>
              <a:endCxn id="73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4" idx="4"/>
              <a:endCxn id="80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3" name="Picture 92" descr="latex-image-1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477" y="1271001"/>
            <a:ext cx="108103" cy="106828"/>
          </a:xfrm>
          <a:prstGeom prst="rect">
            <a:avLst/>
          </a:prstGeom>
        </p:spPr>
      </p:pic>
      <p:pic>
        <p:nvPicPr>
          <p:cNvPr id="94" name="Picture 93" descr="latex-image-1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4428" y="1255292"/>
            <a:ext cx="108103" cy="106828"/>
          </a:xfrm>
          <a:prstGeom prst="rect">
            <a:avLst/>
          </a:prstGeom>
        </p:spPr>
      </p:pic>
      <p:pic>
        <p:nvPicPr>
          <p:cNvPr id="95" name="Picture 94" descr="latex-image-1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621" y="2218107"/>
            <a:ext cx="123014" cy="106828"/>
          </a:xfrm>
          <a:prstGeom prst="rect">
            <a:avLst/>
          </a:prstGeom>
        </p:spPr>
      </p:pic>
      <p:sp>
        <p:nvSpPr>
          <p:cNvPr id="128" name="Freeform 127"/>
          <p:cNvSpPr/>
          <p:nvPr/>
        </p:nvSpPr>
        <p:spPr>
          <a:xfrm rot="15705280">
            <a:off x="6299795" y="702823"/>
            <a:ext cx="595288" cy="1211862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0000"/>
            </a:srgbClr>
          </a:solidFill>
          <a:ln>
            <a:solidFill>
              <a:srgbClr val="000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Down Arrow 156"/>
          <p:cNvSpPr/>
          <p:nvPr/>
        </p:nvSpPr>
        <p:spPr>
          <a:xfrm rot="16200000">
            <a:off x="4936818" y="1424311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sp>
        <p:nvSpPr>
          <p:cNvPr id="159" name="Oval 158"/>
          <p:cNvSpPr/>
          <p:nvPr/>
        </p:nvSpPr>
        <p:spPr>
          <a:xfrm>
            <a:off x="6207991" y="1382473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70954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6696778" y="2116919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7229628" y="1987305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66720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Connector 163"/>
          <p:cNvCxnSpPr>
            <a:stCxn id="163" idx="2"/>
            <a:endCxn id="159" idx="6"/>
          </p:cNvCxnSpPr>
          <p:nvPr/>
        </p:nvCxnSpPr>
        <p:spPr>
          <a:xfrm flipH="1">
            <a:off x="6342138" y="1430912"/>
            <a:ext cx="329943" cy="77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0" idx="4"/>
            <a:endCxn id="162" idx="1"/>
          </p:cNvCxnSpPr>
          <p:nvPr/>
        </p:nvCxnSpPr>
        <p:spPr>
          <a:xfrm>
            <a:off x="7162555" y="1487137"/>
            <a:ext cx="86719" cy="516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latex-image-1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0130" y="1217636"/>
            <a:ext cx="108103" cy="106828"/>
          </a:xfrm>
          <a:prstGeom prst="rect">
            <a:avLst/>
          </a:prstGeom>
        </p:spPr>
      </p:pic>
      <p:pic>
        <p:nvPicPr>
          <p:cNvPr id="167" name="Picture 166" descr="latex-image-1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2082" y="1201927"/>
            <a:ext cx="108103" cy="106828"/>
          </a:xfrm>
          <a:prstGeom prst="rect">
            <a:avLst/>
          </a:prstGeom>
        </p:spPr>
      </p:pic>
      <p:pic>
        <p:nvPicPr>
          <p:cNvPr id="168" name="Picture 167" descr="latex-image-1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9274" y="2164742"/>
            <a:ext cx="123014" cy="106828"/>
          </a:xfrm>
          <a:prstGeom prst="rect">
            <a:avLst/>
          </a:prstGeom>
        </p:spPr>
      </p:pic>
      <p:sp>
        <p:nvSpPr>
          <p:cNvPr id="172" name="Rectangle 171"/>
          <p:cNvSpPr/>
          <p:nvPr/>
        </p:nvSpPr>
        <p:spPr>
          <a:xfrm>
            <a:off x="1166885" y="2952076"/>
            <a:ext cx="6546921" cy="1494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extBox 172"/>
          <p:cNvSpPr txBox="1"/>
          <p:nvPr/>
        </p:nvSpPr>
        <p:spPr>
          <a:xfrm>
            <a:off x="2460622" y="666077"/>
            <a:ext cx="395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Sample Batch + Connected Components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4" name="Down Arrow 173"/>
          <p:cNvSpPr/>
          <p:nvPr/>
        </p:nvSpPr>
        <p:spPr>
          <a:xfrm>
            <a:off x="3905806" y="2598033"/>
            <a:ext cx="1069080" cy="354043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Left Bracket 21"/>
          <p:cNvSpPr/>
          <p:nvPr/>
        </p:nvSpPr>
        <p:spPr>
          <a:xfrm rot="16200000">
            <a:off x="1582378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Left Bracket 174"/>
          <p:cNvSpPr/>
          <p:nvPr/>
        </p:nvSpPr>
        <p:spPr>
          <a:xfrm rot="16200000">
            <a:off x="3028537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Left Bracket 175"/>
          <p:cNvSpPr/>
          <p:nvPr/>
        </p:nvSpPr>
        <p:spPr>
          <a:xfrm rot="16200000">
            <a:off x="6358317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TextBox 176"/>
          <p:cNvSpPr txBox="1"/>
          <p:nvPr/>
        </p:nvSpPr>
        <p:spPr>
          <a:xfrm>
            <a:off x="1567131" y="4058138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2981224" y="4058138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6309877" y="4058138"/>
            <a:ext cx="83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p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21611" y="3392294"/>
            <a:ext cx="248428" cy="601064"/>
            <a:chOff x="3441910" y="4747595"/>
            <a:chExt cx="518983" cy="998827"/>
          </a:xfrm>
        </p:grpSpPr>
        <p:sp>
          <p:nvSpPr>
            <p:cNvPr id="79" name="Freeform 78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2" idx="4"/>
              <a:endCxn id="84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6875545" y="3376963"/>
            <a:ext cx="197687" cy="259589"/>
            <a:chOff x="3547909" y="5315043"/>
            <a:chExt cx="412982" cy="431376"/>
          </a:xfrm>
        </p:grpSpPr>
        <p:sp>
          <p:nvSpPr>
            <p:cNvPr id="103" name="Freeform 102"/>
            <p:cNvSpPr/>
            <p:nvPr/>
          </p:nvSpPr>
          <p:spPr>
            <a:xfrm rot="10800000">
              <a:off x="3547909" y="5315043"/>
              <a:ext cx="412982" cy="431376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/>
          <p:cNvGrpSpPr/>
          <p:nvPr/>
        </p:nvGrpSpPr>
        <p:grpSpPr>
          <a:xfrm rot="5400000">
            <a:off x="3218179" y="3146751"/>
            <a:ext cx="248428" cy="601064"/>
            <a:chOff x="3441910" y="4747595"/>
            <a:chExt cx="518983" cy="998827"/>
          </a:xfrm>
        </p:grpSpPr>
        <p:sp>
          <p:nvSpPr>
            <p:cNvPr id="108" name="Freeform 107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10"/>
            <p:cNvCxnSpPr>
              <a:stCxn id="109" idx="4"/>
              <a:endCxn id="110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1961487" y="3548635"/>
            <a:ext cx="248428" cy="264249"/>
            <a:chOff x="3441910" y="5307301"/>
            <a:chExt cx="518983" cy="439120"/>
          </a:xfrm>
        </p:grpSpPr>
        <p:sp>
          <p:nvSpPr>
            <p:cNvPr id="113" name="Freeform 112"/>
            <p:cNvSpPr/>
            <p:nvPr/>
          </p:nvSpPr>
          <p:spPr>
            <a:xfrm rot="10800000">
              <a:off x="3441910" y="5307301"/>
              <a:ext cx="518983" cy="439120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489640" y="3427253"/>
            <a:ext cx="344463" cy="587818"/>
            <a:chOff x="5749248" y="5065643"/>
            <a:chExt cx="672457" cy="864392"/>
          </a:xfrm>
        </p:grpSpPr>
        <p:sp>
          <p:nvSpPr>
            <p:cNvPr id="115" name="Freeform 114"/>
            <p:cNvSpPr/>
            <p:nvPr/>
          </p:nvSpPr>
          <p:spPr>
            <a:xfrm rot="10800000">
              <a:off x="5749248" y="5065643"/>
              <a:ext cx="672457" cy="864392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5825417" y="5107954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5959564" y="572057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/>
            <p:cNvCxnSpPr>
              <a:stCxn id="116" idx="4"/>
              <a:endCxn id="117" idx="0"/>
            </p:cNvCxnSpPr>
            <p:nvPr/>
          </p:nvCxnSpPr>
          <p:spPr>
            <a:xfrm>
              <a:off x="5892491" y="5220405"/>
              <a:ext cx="134147" cy="500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6134086" y="548360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" name="Straight Connector 121"/>
            <p:cNvCxnSpPr>
              <a:stCxn id="116" idx="5"/>
              <a:endCxn id="121" idx="1"/>
            </p:cNvCxnSpPr>
            <p:nvPr/>
          </p:nvCxnSpPr>
          <p:spPr>
            <a:xfrm>
              <a:off x="5939919" y="5203937"/>
              <a:ext cx="213812" cy="2961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2416064">
            <a:off x="3180954" y="3571497"/>
            <a:ext cx="553074" cy="466467"/>
            <a:chOff x="4428117" y="5987554"/>
            <a:chExt cx="587819" cy="636409"/>
          </a:xfrm>
        </p:grpSpPr>
        <p:sp>
          <p:nvSpPr>
            <p:cNvPr id="124" name="Freeform 123"/>
            <p:cNvSpPr/>
            <p:nvPr/>
          </p:nvSpPr>
          <p:spPr>
            <a:xfrm rot="14238617">
              <a:off x="4407405" y="6008266"/>
              <a:ext cx="629244" cy="587819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4540676" y="6130889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4609392" y="6547492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/>
            <p:cNvCxnSpPr>
              <a:stCxn id="125" idx="4"/>
              <a:endCxn id="126" idx="0"/>
            </p:cNvCxnSpPr>
            <p:nvPr/>
          </p:nvCxnSpPr>
          <p:spPr>
            <a:xfrm>
              <a:off x="4575035" y="6207360"/>
              <a:ext cx="68716" cy="3401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/>
            <p:cNvSpPr/>
            <p:nvPr/>
          </p:nvSpPr>
          <p:spPr>
            <a:xfrm>
              <a:off x="4698790" y="638634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" name="Straight Connector 129"/>
            <p:cNvCxnSpPr>
              <a:stCxn id="125" idx="5"/>
              <a:endCxn id="129" idx="1"/>
            </p:cNvCxnSpPr>
            <p:nvPr/>
          </p:nvCxnSpPr>
          <p:spPr>
            <a:xfrm>
              <a:off x="4599329" y="6196161"/>
              <a:ext cx="109524" cy="2013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Oval 131"/>
            <p:cNvSpPr/>
            <p:nvPr/>
          </p:nvSpPr>
          <p:spPr>
            <a:xfrm>
              <a:off x="4851190" y="622570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3" name="Straight Connector 132"/>
            <p:cNvCxnSpPr>
              <a:stCxn id="125" idx="6"/>
              <a:endCxn id="132" idx="2"/>
            </p:cNvCxnSpPr>
            <p:nvPr/>
          </p:nvCxnSpPr>
          <p:spPr>
            <a:xfrm>
              <a:off x="4609392" y="6169125"/>
              <a:ext cx="241798" cy="94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3" name="Straight Connector 142"/>
          <p:cNvCxnSpPr/>
          <p:nvPr/>
        </p:nvCxnSpPr>
        <p:spPr>
          <a:xfrm flipH="1">
            <a:off x="4711975" y="3787952"/>
            <a:ext cx="668523" cy="0"/>
          </a:xfrm>
          <a:prstGeom prst="line">
            <a:avLst/>
          </a:prstGeom>
          <a:solidFill>
            <a:schemeClr val="tx1"/>
          </a:solidFill>
          <a:ln w="571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2150497" y="4744193"/>
            <a:ext cx="4573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Asynchronous and Lock-free Stochastic Updates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1166885" y="4794936"/>
            <a:ext cx="6546921" cy="1494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Left Bracket 145"/>
          <p:cNvSpPr/>
          <p:nvPr/>
        </p:nvSpPr>
        <p:spPr>
          <a:xfrm rot="16200000">
            <a:off x="1616692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Left Bracket 146"/>
          <p:cNvSpPr/>
          <p:nvPr/>
        </p:nvSpPr>
        <p:spPr>
          <a:xfrm rot="16200000">
            <a:off x="3062851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Left Bracket 147"/>
          <p:cNvSpPr/>
          <p:nvPr/>
        </p:nvSpPr>
        <p:spPr>
          <a:xfrm rot="16200000">
            <a:off x="6392631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48"/>
          <p:cNvSpPr txBox="1"/>
          <p:nvPr/>
        </p:nvSpPr>
        <p:spPr>
          <a:xfrm>
            <a:off x="1601445" y="5900998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015538" y="5900998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344191" y="5900998"/>
            <a:ext cx="83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p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1655925" y="5235154"/>
            <a:ext cx="248428" cy="601064"/>
            <a:chOff x="3441910" y="4747595"/>
            <a:chExt cx="518983" cy="998827"/>
          </a:xfrm>
        </p:grpSpPr>
        <p:sp>
          <p:nvSpPr>
            <p:cNvPr id="153" name="Freeform 152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/>
            <p:cNvCxnSpPr>
              <a:stCxn id="154" idx="4"/>
              <a:endCxn id="155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/>
          <p:cNvGrpSpPr/>
          <p:nvPr/>
        </p:nvGrpSpPr>
        <p:grpSpPr>
          <a:xfrm>
            <a:off x="6909859" y="5219823"/>
            <a:ext cx="197687" cy="259589"/>
            <a:chOff x="3547909" y="5315043"/>
            <a:chExt cx="412982" cy="431376"/>
          </a:xfrm>
        </p:grpSpPr>
        <p:sp>
          <p:nvSpPr>
            <p:cNvPr id="180" name="Freeform 179"/>
            <p:cNvSpPr/>
            <p:nvPr/>
          </p:nvSpPr>
          <p:spPr>
            <a:xfrm rot="10800000">
              <a:off x="3547909" y="5315043"/>
              <a:ext cx="412982" cy="431376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2" name="Group 181"/>
          <p:cNvGrpSpPr/>
          <p:nvPr/>
        </p:nvGrpSpPr>
        <p:grpSpPr>
          <a:xfrm rot="5400000">
            <a:off x="3252493" y="4989611"/>
            <a:ext cx="248428" cy="601064"/>
            <a:chOff x="3441910" y="4747595"/>
            <a:chExt cx="518983" cy="998827"/>
          </a:xfrm>
        </p:grpSpPr>
        <p:sp>
          <p:nvSpPr>
            <p:cNvPr id="183" name="Freeform 182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6" name="Straight Connector 185"/>
            <p:cNvCxnSpPr>
              <a:stCxn id="184" idx="4"/>
              <a:endCxn id="185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/>
          <p:cNvGrpSpPr/>
          <p:nvPr/>
        </p:nvGrpSpPr>
        <p:grpSpPr>
          <a:xfrm>
            <a:off x="1995801" y="5391495"/>
            <a:ext cx="248428" cy="264249"/>
            <a:chOff x="3441910" y="5307301"/>
            <a:chExt cx="518983" cy="439120"/>
          </a:xfrm>
        </p:grpSpPr>
        <p:sp>
          <p:nvSpPr>
            <p:cNvPr id="188" name="Freeform 187"/>
            <p:cNvSpPr/>
            <p:nvPr/>
          </p:nvSpPr>
          <p:spPr>
            <a:xfrm rot="10800000">
              <a:off x="3441910" y="5307301"/>
              <a:ext cx="518983" cy="439120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0" name="Group 189"/>
          <p:cNvGrpSpPr/>
          <p:nvPr/>
        </p:nvGrpSpPr>
        <p:grpSpPr>
          <a:xfrm>
            <a:off x="6523954" y="5270113"/>
            <a:ext cx="344463" cy="587818"/>
            <a:chOff x="5749248" y="5065643"/>
            <a:chExt cx="672457" cy="864392"/>
          </a:xfrm>
        </p:grpSpPr>
        <p:sp>
          <p:nvSpPr>
            <p:cNvPr id="191" name="Freeform 190"/>
            <p:cNvSpPr/>
            <p:nvPr/>
          </p:nvSpPr>
          <p:spPr>
            <a:xfrm rot="10800000">
              <a:off x="5749248" y="5065643"/>
              <a:ext cx="672457" cy="864392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5825417" y="5107954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5959564" y="572057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4" name="Straight Connector 193"/>
            <p:cNvCxnSpPr>
              <a:stCxn id="192" idx="4"/>
              <a:endCxn id="193" idx="0"/>
            </p:cNvCxnSpPr>
            <p:nvPr/>
          </p:nvCxnSpPr>
          <p:spPr>
            <a:xfrm>
              <a:off x="5892491" y="5220405"/>
              <a:ext cx="134147" cy="500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Oval 194"/>
            <p:cNvSpPr/>
            <p:nvPr/>
          </p:nvSpPr>
          <p:spPr>
            <a:xfrm>
              <a:off x="6134086" y="548360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/>
            <p:cNvCxnSpPr>
              <a:stCxn id="192" idx="5"/>
              <a:endCxn id="195" idx="1"/>
            </p:cNvCxnSpPr>
            <p:nvPr/>
          </p:nvCxnSpPr>
          <p:spPr>
            <a:xfrm>
              <a:off x="5939919" y="5203937"/>
              <a:ext cx="213812" cy="2961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/>
          <p:cNvGrpSpPr/>
          <p:nvPr/>
        </p:nvGrpSpPr>
        <p:grpSpPr>
          <a:xfrm rot="2416064">
            <a:off x="3215268" y="5414357"/>
            <a:ext cx="553074" cy="466467"/>
            <a:chOff x="4428117" y="5987554"/>
            <a:chExt cx="587819" cy="636409"/>
          </a:xfrm>
        </p:grpSpPr>
        <p:sp>
          <p:nvSpPr>
            <p:cNvPr id="198" name="Freeform 197"/>
            <p:cNvSpPr/>
            <p:nvPr/>
          </p:nvSpPr>
          <p:spPr>
            <a:xfrm rot="14238617">
              <a:off x="4407405" y="6008266"/>
              <a:ext cx="629244" cy="587819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4540676" y="6130889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4609392" y="6547492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1" name="Straight Connector 200"/>
            <p:cNvCxnSpPr>
              <a:stCxn id="199" idx="4"/>
              <a:endCxn id="200" idx="0"/>
            </p:cNvCxnSpPr>
            <p:nvPr/>
          </p:nvCxnSpPr>
          <p:spPr>
            <a:xfrm>
              <a:off x="4575035" y="6207360"/>
              <a:ext cx="68716" cy="3401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/>
            <p:cNvSpPr/>
            <p:nvPr/>
          </p:nvSpPr>
          <p:spPr>
            <a:xfrm>
              <a:off x="4698790" y="638634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/>
            <p:cNvCxnSpPr>
              <a:stCxn id="199" idx="5"/>
              <a:endCxn id="202" idx="1"/>
            </p:cNvCxnSpPr>
            <p:nvPr/>
          </p:nvCxnSpPr>
          <p:spPr>
            <a:xfrm>
              <a:off x="4599329" y="6196161"/>
              <a:ext cx="109524" cy="2013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Oval 203"/>
            <p:cNvSpPr/>
            <p:nvPr/>
          </p:nvSpPr>
          <p:spPr>
            <a:xfrm>
              <a:off x="4851190" y="622570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Straight Connector 204"/>
            <p:cNvCxnSpPr>
              <a:stCxn id="199" idx="6"/>
              <a:endCxn id="204" idx="2"/>
            </p:cNvCxnSpPr>
            <p:nvPr/>
          </p:nvCxnSpPr>
          <p:spPr>
            <a:xfrm>
              <a:off x="4609392" y="6169125"/>
              <a:ext cx="241798" cy="94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6" name="Straight Connector 205"/>
          <p:cNvCxnSpPr/>
          <p:nvPr/>
        </p:nvCxnSpPr>
        <p:spPr>
          <a:xfrm flipH="1">
            <a:off x="4746289" y="5630812"/>
            <a:ext cx="668523" cy="0"/>
          </a:xfrm>
          <a:prstGeom prst="line">
            <a:avLst/>
          </a:prstGeom>
          <a:solidFill>
            <a:schemeClr val="tx1"/>
          </a:solidFill>
          <a:ln w="571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" name="TextBox 206"/>
          <p:cNvSpPr txBox="1"/>
          <p:nvPr/>
        </p:nvSpPr>
        <p:spPr>
          <a:xfrm>
            <a:off x="1641273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3088983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6425658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10" name="Down Arrow 209"/>
          <p:cNvSpPr/>
          <p:nvPr/>
        </p:nvSpPr>
        <p:spPr>
          <a:xfrm>
            <a:off x="3905806" y="4440893"/>
            <a:ext cx="1069080" cy="354043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Rectangle 210"/>
          <p:cNvSpPr/>
          <p:nvPr/>
        </p:nvSpPr>
        <p:spPr>
          <a:xfrm>
            <a:off x="1166886" y="6289272"/>
            <a:ext cx="6546920" cy="254214"/>
          </a:xfrm>
          <a:prstGeom prst="rect">
            <a:avLst/>
          </a:prstGeom>
          <a:solidFill>
            <a:srgbClr val="CA275B">
              <a:alpha val="14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 Light"/>
                <a:cs typeface="Gill Sans Light"/>
              </a:rPr>
              <a:t>Wait for Everyone to Finish</a:t>
            </a:r>
            <a:endParaRPr lang="en-US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cxnSp>
        <p:nvCxnSpPr>
          <p:cNvPr id="212" name="Elbow Connector 211"/>
          <p:cNvCxnSpPr>
            <a:stCxn id="211" idx="2"/>
            <a:endCxn id="19" idx="0"/>
          </p:cNvCxnSpPr>
          <p:nvPr/>
        </p:nvCxnSpPr>
        <p:spPr>
          <a:xfrm rot="5400000" flipH="1">
            <a:off x="1501641" y="3604782"/>
            <a:ext cx="5877409" cy="12700"/>
          </a:xfrm>
          <a:prstGeom prst="bentConnector5">
            <a:avLst>
              <a:gd name="adj1" fmla="val -3889"/>
              <a:gd name="adj2" fmla="val -29397969"/>
              <a:gd name="adj3" fmla="val 107389"/>
            </a:avLst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3" name="TextBox 212"/>
          <p:cNvSpPr txBox="1"/>
          <p:nvPr/>
        </p:nvSpPr>
        <p:spPr>
          <a:xfrm>
            <a:off x="2824253" y="1595449"/>
            <a:ext cx="77950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sample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5139333" y="1559311"/>
            <a:ext cx="58087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C.C.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960" y="1363623"/>
            <a:ext cx="88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102953" y="3342149"/>
            <a:ext cx="93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1I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136654" y="5238299"/>
            <a:ext cx="914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III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160535" y="671015"/>
            <a:ext cx="6546920" cy="5877410"/>
            <a:chOff x="1166886" y="672427"/>
            <a:chExt cx="6546920" cy="5877410"/>
          </a:xfrm>
        </p:grpSpPr>
        <p:sp>
          <p:nvSpPr>
            <p:cNvPr id="217" name="Rectangle 216"/>
            <p:cNvSpPr/>
            <p:nvPr/>
          </p:nvSpPr>
          <p:spPr>
            <a:xfrm>
              <a:off x="1166886" y="672427"/>
              <a:ext cx="6546920" cy="5877410"/>
            </a:xfrm>
            <a:prstGeom prst="rect">
              <a:avLst/>
            </a:prstGeom>
            <a:solidFill>
              <a:srgbClr val="0C1268">
                <a:alpha val="93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0" dirty="0" smtClean="0">
                  <a:latin typeface="Gill Sans Light"/>
                  <a:cs typeface="Gill Sans Light"/>
                </a:rPr>
                <a:t>Speedup </a:t>
              </a:r>
            </a:p>
            <a:p>
              <a:pPr algn="ctr"/>
              <a:r>
                <a:rPr lang="en-US" sz="5000" dirty="0" smtClean="0">
                  <a:latin typeface="Gill Sans Light"/>
                  <a:cs typeface="Gill Sans Light"/>
                </a:rPr>
                <a:t>(in the worst case)</a:t>
              </a:r>
            </a:p>
            <a:p>
              <a:pPr algn="ctr"/>
              <a:endParaRPr lang="en-US" sz="5000" dirty="0">
                <a:latin typeface="Gill Sans Light"/>
                <a:cs typeface="Gill Sans Light"/>
              </a:endParaRPr>
            </a:p>
            <a:p>
              <a:pPr algn="ctr"/>
              <a:endParaRPr lang="en-US" sz="5000" dirty="0" smtClean="0">
                <a:latin typeface="Gill Sans Light"/>
                <a:cs typeface="Gill Sans Light"/>
              </a:endParaRPr>
            </a:p>
          </p:txBody>
        </p:sp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1437" y="3958738"/>
              <a:ext cx="2650202" cy="638603"/>
            </a:xfrm>
            <a:prstGeom prst="rect">
              <a:avLst/>
            </a:prstGeom>
          </p:spPr>
        </p:pic>
      </p:grpSp>
      <p:sp>
        <p:nvSpPr>
          <p:cNvPr id="221" name="Rectangle 220"/>
          <p:cNvSpPr/>
          <p:nvPr/>
        </p:nvSpPr>
        <p:spPr>
          <a:xfrm>
            <a:off x="1160535" y="688373"/>
            <a:ext cx="6546920" cy="5877410"/>
          </a:xfrm>
          <a:prstGeom prst="rect">
            <a:avLst/>
          </a:prstGeom>
          <a:solidFill>
            <a:srgbClr val="0C1268">
              <a:alpha val="9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Identical performance as serial for</a:t>
            </a:r>
          </a:p>
          <a:p>
            <a:pPr algn="ctr"/>
            <a:endParaRPr lang="en-US" sz="3500" dirty="0" smtClean="0">
              <a:latin typeface="Gill Sans Light"/>
              <a:cs typeface="Gill Sans Light"/>
            </a:endParaRPr>
          </a:p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- SGD</a:t>
            </a:r>
          </a:p>
          <a:p>
            <a:pPr algn="ctr"/>
            <a:r>
              <a:rPr lang="en-US" sz="3500" dirty="0">
                <a:latin typeface="Gill Sans Light"/>
                <a:cs typeface="Gill Sans Light"/>
              </a:rPr>
              <a:t>- </a:t>
            </a:r>
            <a:r>
              <a:rPr lang="en-US" sz="3500" dirty="0" smtClean="0">
                <a:latin typeface="Gill Sans Light"/>
                <a:cs typeface="Gill Sans Light"/>
              </a:rPr>
              <a:t>SCD</a:t>
            </a:r>
          </a:p>
          <a:p>
            <a:pPr algn="ctr"/>
            <a:r>
              <a:rPr lang="en-US" sz="3500" dirty="0">
                <a:latin typeface="Gill Sans Light"/>
                <a:cs typeface="Gill Sans Light"/>
              </a:rPr>
              <a:t>- </a:t>
            </a:r>
            <a:r>
              <a:rPr lang="en-US" sz="3500" dirty="0" smtClean="0">
                <a:latin typeface="Gill Sans Light"/>
                <a:cs typeface="Gill Sans Light"/>
              </a:rPr>
              <a:t>Iterative Linear Solvers</a:t>
            </a:r>
          </a:p>
          <a:p>
            <a:pPr algn="ctr"/>
            <a:r>
              <a:rPr lang="en-US" sz="3500" dirty="0">
                <a:latin typeface="Gill Sans Light"/>
                <a:cs typeface="Gill Sans Light"/>
              </a:rPr>
              <a:t>- </a:t>
            </a:r>
            <a:r>
              <a:rPr lang="en-US" sz="3500" dirty="0" smtClean="0">
                <a:latin typeface="Gill Sans Light"/>
                <a:cs typeface="Gill Sans Light"/>
              </a:rPr>
              <a:t>Stochastic PCA</a:t>
            </a:r>
          </a:p>
          <a:p>
            <a:pPr algn="ctr"/>
            <a:r>
              <a:rPr lang="en-US" sz="3500" dirty="0">
                <a:latin typeface="Gill Sans Light"/>
                <a:cs typeface="Gill Sans Light"/>
              </a:rPr>
              <a:t>- </a:t>
            </a:r>
            <a:r>
              <a:rPr lang="en-US" sz="3500" dirty="0" smtClean="0">
                <a:latin typeface="Gill Sans Light"/>
                <a:cs typeface="Gill Sans Light"/>
              </a:rPr>
              <a:t>Greedy Clustering</a:t>
            </a:r>
          </a:p>
        </p:txBody>
      </p:sp>
    </p:spTree>
    <p:extLst>
      <p:ext uri="{BB962C8B-B14F-4D97-AF65-F5344CB8AC3E}">
        <p14:creationId xmlns:p14="http://schemas.microsoft.com/office/powerpoint/2010/main" val="2977284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"/>
            <a:ext cx="9144000" cy="1484744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00" dirty="0" smtClean="0">
                <a:latin typeface="Gill Sans Light"/>
                <a:cs typeface="Gill Sans Light"/>
              </a:rPr>
              <a:t>Preliminary Experiments:</a:t>
            </a:r>
          </a:p>
          <a:p>
            <a:pPr algn="ctr"/>
            <a:r>
              <a:rPr lang="en-US" sz="3700" dirty="0" err="1" smtClean="0">
                <a:latin typeface="Gill Sans Light"/>
                <a:cs typeface="Gill Sans Light"/>
              </a:rPr>
              <a:t>Scala</a:t>
            </a:r>
            <a:r>
              <a:rPr lang="en-US" sz="3700" dirty="0" smtClean="0">
                <a:latin typeface="Gill Sans Light"/>
                <a:cs typeface="Gill Sans Light"/>
              </a:rPr>
              <a:t> Implementation (2 </a:t>
            </a:r>
            <a:r>
              <a:rPr lang="en-US" sz="3700" dirty="0" err="1" smtClean="0">
                <a:latin typeface="Gill Sans Light"/>
                <a:cs typeface="Gill Sans Light"/>
              </a:rPr>
              <a:t>cpus</a:t>
            </a:r>
            <a:r>
              <a:rPr lang="en-US" sz="3700" dirty="0" smtClean="0">
                <a:latin typeface="Gill Sans Light"/>
                <a:cs typeface="Gill Sans Light"/>
              </a:rPr>
              <a:t>, 8 cores)</a:t>
            </a:r>
          </a:p>
        </p:txBody>
      </p:sp>
      <p:pic>
        <p:nvPicPr>
          <p:cNvPr id="5" name="Picture 4" descr="sdca_mcsvmxdblpxdfsxbatchsize1500xxniter10xnclasses1000_spdupobj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008" y="1751725"/>
            <a:ext cx="5120640" cy="3840480"/>
          </a:xfrm>
          <a:prstGeom prst="rect">
            <a:avLst/>
          </a:prstGeom>
        </p:spPr>
      </p:pic>
      <p:pic>
        <p:nvPicPr>
          <p:cNvPr id="6" name="Picture 5" descr="sdca_mcsvmxdblpxdfsxbatchsize1500xxniter10xnclasses1000_trnerro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20" y="1751725"/>
            <a:ext cx="5120640" cy="38404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65698" y="5592205"/>
            <a:ext cx="5812605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300" b="1" dirty="0" smtClean="0">
                <a:latin typeface="Helvetica Neue Light"/>
                <a:cs typeface="Helvetica Neue Light"/>
              </a:rPr>
              <a:t>SDCA on </a:t>
            </a:r>
            <a:r>
              <a:rPr lang="en-US" sz="2300" b="1" dirty="0">
                <a:latin typeface="Helvetica Neue Light"/>
                <a:cs typeface="Helvetica Neue Light"/>
              </a:rPr>
              <a:t>multiclass SVM</a:t>
            </a:r>
          </a:p>
          <a:p>
            <a:pPr algn="ctr"/>
            <a:r>
              <a:rPr lang="en-US" dirty="0" smtClean="0">
                <a:latin typeface="Helvetica Neue Light"/>
                <a:cs typeface="Helvetica Neue Light"/>
              </a:rPr>
              <a:t>synthetic </a:t>
            </a:r>
            <a:r>
              <a:rPr lang="en-US" dirty="0">
                <a:latin typeface="Helvetica Neue Light"/>
                <a:cs typeface="Helvetica Neue Light"/>
              </a:rPr>
              <a:t>data, </a:t>
            </a:r>
            <a:r>
              <a:rPr lang="en-US" dirty="0" err="1" smtClean="0">
                <a:latin typeface="Helvetica Neue Light"/>
                <a:cs typeface="Helvetica Neue Light"/>
              </a:rPr>
              <a:t>nnz</a:t>
            </a:r>
            <a:r>
              <a:rPr lang="en-US" dirty="0" smtClean="0">
                <a:latin typeface="Helvetica Neue Light"/>
                <a:cs typeface="Helvetica Neue Light"/>
              </a:rPr>
              <a:t> in features based </a:t>
            </a:r>
            <a:r>
              <a:rPr lang="en-US" dirty="0">
                <a:latin typeface="Helvetica Neue Light"/>
                <a:cs typeface="Helvetica Neue Light"/>
              </a:rPr>
              <a:t>on DBLP </a:t>
            </a:r>
            <a:r>
              <a:rPr lang="en-US" dirty="0" smtClean="0">
                <a:latin typeface="Helvetica Neue Light"/>
                <a:cs typeface="Helvetica Neue Light"/>
              </a:rPr>
              <a:t>graph</a:t>
            </a:r>
          </a:p>
          <a:p>
            <a:pPr algn="ctr"/>
            <a:r>
              <a:rPr lang="en-US" dirty="0" smtClean="0">
                <a:latin typeface="Helvetica Neue Light"/>
                <a:cs typeface="Helvetica Neue Light"/>
              </a:rPr>
              <a:t>317K features and samples, # classes = 1000</a:t>
            </a:r>
            <a:endParaRPr lang="en-US" dirty="0">
              <a:latin typeface="Helvetica Neue Light"/>
              <a:cs typeface="Helvetica Neue Light"/>
            </a:endParaRPr>
          </a:p>
          <a:p>
            <a:pPr algn="ctr"/>
            <a:r>
              <a:rPr lang="en-US" dirty="0" smtClean="0">
                <a:latin typeface="Helvetica Neue Light"/>
                <a:cs typeface="Helvetica Neue Light"/>
              </a:rPr>
              <a:t>batch </a:t>
            </a:r>
            <a:r>
              <a:rPr lang="en-US" dirty="0">
                <a:latin typeface="Helvetica Neue Light"/>
                <a:cs typeface="Helvetica Neue Light"/>
              </a:rPr>
              <a:t>size </a:t>
            </a:r>
            <a:r>
              <a:rPr lang="en-US" dirty="0" smtClean="0">
                <a:latin typeface="Helvetica Neue Light"/>
                <a:cs typeface="Helvetica Neue Light"/>
              </a:rPr>
              <a:t>= 1.5K</a:t>
            </a:r>
            <a:endParaRPr lang="en-US" dirty="0"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029421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"/>
            <a:ext cx="9144000" cy="1484744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00" dirty="0" smtClean="0">
                <a:latin typeface="Gill Sans Light"/>
                <a:cs typeface="Gill Sans Light"/>
              </a:rPr>
              <a:t>Preliminary Experiments:</a:t>
            </a:r>
          </a:p>
          <a:p>
            <a:pPr algn="ctr"/>
            <a:r>
              <a:rPr lang="en-US" sz="3700" dirty="0" err="1" smtClean="0">
                <a:latin typeface="Gill Sans Light"/>
                <a:cs typeface="Gill Sans Light"/>
              </a:rPr>
              <a:t>Scala</a:t>
            </a:r>
            <a:r>
              <a:rPr lang="en-US" sz="3700" dirty="0" smtClean="0">
                <a:latin typeface="Gill Sans Light"/>
                <a:cs typeface="Gill Sans Light"/>
              </a:rPr>
              <a:t> Implementation (2 </a:t>
            </a:r>
            <a:r>
              <a:rPr lang="en-US" sz="3700" dirty="0" err="1" smtClean="0">
                <a:latin typeface="Gill Sans Light"/>
                <a:cs typeface="Gill Sans Light"/>
              </a:rPr>
              <a:t>cpus</a:t>
            </a:r>
            <a:r>
              <a:rPr lang="en-US" sz="3700" dirty="0" smtClean="0">
                <a:latin typeface="Gill Sans Light"/>
                <a:cs typeface="Gill Sans Light"/>
              </a:rPr>
              <a:t>, 8 cores)</a:t>
            </a:r>
          </a:p>
        </p:txBody>
      </p:sp>
      <p:sp>
        <p:nvSpPr>
          <p:cNvPr id="7" name="Rectangle 6"/>
          <p:cNvSpPr/>
          <p:nvPr/>
        </p:nvSpPr>
        <p:spPr>
          <a:xfrm>
            <a:off x="2409401" y="5592205"/>
            <a:ext cx="4325199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300" b="1" dirty="0" smtClean="0">
                <a:latin typeface="Helvetica Neue Light"/>
                <a:cs typeface="Helvetica Neue Light"/>
              </a:rPr>
              <a:t>SG for Vertex cover </a:t>
            </a:r>
          </a:p>
          <a:p>
            <a:pPr algn="ctr"/>
            <a:r>
              <a:rPr lang="en-US" dirty="0" smtClean="0">
                <a:latin typeface="Helvetica Neue Light"/>
                <a:cs typeface="Helvetica Neue Light"/>
              </a:rPr>
              <a:t>on the </a:t>
            </a:r>
            <a:r>
              <a:rPr lang="en-US" dirty="0" err="1" smtClean="0">
                <a:latin typeface="Helvetica Neue Light"/>
                <a:cs typeface="Helvetica Neue Light"/>
              </a:rPr>
              <a:t>LiveJournal</a:t>
            </a:r>
            <a:r>
              <a:rPr lang="en-US" dirty="0" smtClean="0">
                <a:latin typeface="Helvetica Neue Light"/>
                <a:cs typeface="Helvetica Neue Light"/>
              </a:rPr>
              <a:t> graph</a:t>
            </a:r>
            <a:endParaRPr lang="en-US" dirty="0">
              <a:latin typeface="Helvetica Neue Light"/>
              <a:cs typeface="Helvetica Neue Light"/>
            </a:endParaRPr>
          </a:p>
          <a:p>
            <a:pPr algn="ctr"/>
            <a:r>
              <a:rPr lang="en-US" dirty="0" smtClean="0">
                <a:latin typeface="Helvetica Neue Light"/>
                <a:cs typeface="Helvetica Neue Light"/>
              </a:rPr>
              <a:t>35M edges 4M vertices</a:t>
            </a:r>
            <a:endParaRPr lang="en-US" dirty="0">
              <a:latin typeface="Helvetica Neue Light"/>
              <a:cs typeface="Helvetica Neue Light"/>
            </a:endParaRPr>
          </a:p>
          <a:p>
            <a:pPr algn="ctr"/>
            <a:r>
              <a:rPr lang="en-US" dirty="0" smtClean="0">
                <a:latin typeface="Helvetica Neue Light"/>
                <a:cs typeface="Helvetica Neue Light"/>
              </a:rPr>
              <a:t>batch </a:t>
            </a:r>
            <a:r>
              <a:rPr lang="en-US" dirty="0">
                <a:latin typeface="Helvetica Neue Light"/>
                <a:cs typeface="Helvetica Neue Light"/>
              </a:rPr>
              <a:t>size </a:t>
            </a:r>
            <a:r>
              <a:rPr lang="en-US" dirty="0" smtClean="0">
                <a:latin typeface="Helvetica Neue Light"/>
                <a:cs typeface="Helvetica Neue Light"/>
              </a:rPr>
              <a:t>=175K</a:t>
            </a:r>
            <a:endParaRPr lang="en-US" dirty="0">
              <a:latin typeface="Helvetica Neue Light"/>
              <a:cs typeface="Helvetica Neue Light"/>
            </a:endParaRPr>
          </a:p>
        </p:txBody>
      </p:sp>
      <p:pic>
        <p:nvPicPr>
          <p:cNvPr id="2" name="Picture 1" descr="sgd_veccov_dfs_lj_niters400_spdupobj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1518" y="1751725"/>
            <a:ext cx="5120640" cy="3840480"/>
          </a:xfrm>
          <a:prstGeom prst="rect">
            <a:avLst/>
          </a:prstGeom>
        </p:spPr>
      </p:pic>
      <p:pic>
        <p:nvPicPr>
          <p:cNvPr id="3" name="Picture 2" descr="sgd_veccov_dfs_lj_niters400_trnerro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20" y="1751725"/>
            <a:ext cx="5120640" cy="38404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983712" y="6411724"/>
            <a:ext cx="3160289" cy="446276"/>
            <a:chOff x="4494744" y="5924648"/>
            <a:chExt cx="3160289" cy="446276"/>
          </a:xfrm>
        </p:grpSpPr>
        <p:sp>
          <p:nvSpPr>
            <p:cNvPr id="9" name="TextBox 8"/>
            <p:cNvSpPr txBox="1"/>
            <p:nvPr/>
          </p:nvSpPr>
          <p:spPr>
            <a:xfrm>
              <a:off x="4494744" y="5924648"/>
              <a:ext cx="3160289" cy="446276"/>
            </a:xfrm>
            <a:prstGeom prst="rect">
              <a:avLst/>
            </a:prstGeom>
            <a:solidFill>
              <a:srgbClr val="323E9D">
                <a:alpha val="92000"/>
              </a:srgbClr>
            </a:solidFill>
          </p:spPr>
          <p:txBody>
            <a:bodyPr wrap="square" rtlCol="0">
              <a:spAutoFit/>
            </a:bodyPr>
            <a:lstStyle/>
            <a:p>
              <a:endParaRPr lang="en-US" sz="2300" dirty="0" smtClean="0">
                <a:solidFill>
                  <a:srgbClr val="FFFFFF"/>
                </a:solidFill>
                <a:latin typeface="Gill Sans Light"/>
                <a:cs typeface="Gill Sans Light"/>
              </a:endParaRPr>
            </a:p>
          </p:txBody>
        </p:sp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4422" y="5997864"/>
              <a:ext cx="2820933" cy="2843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6558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"/>
            <a:ext cx="9144000" cy="1484744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00" dirty="0" smtClean="0">
                <a:latin typeface="Gill Sans Light"/>
                <a:cs typeface="Gill Sans Light"/>
              </a:rPr>
              <a:t>Preliminary Experiments:</a:t>
            </a:r>
          </a:p>
          <a:p>
            <a:pPr algn="ctr"/>
            <a:r>
              <a:rPr lang="en-US" sz="3700" dirty="0" err="1" smtClean="0">
                <a:latin typeface="Gill Sans Light"/>
                <a:cs typeface="Gill Sans Light"/>
              </a:rPr>
              <a:t>Scala</a:t>
            </a:r>
            <a:r>
              <a:rPr lang="en-US" sz="3700" dirty="0" smtClean="0">
                <a:latin typeface="Gill Sans Light"/>
                <a:cs typeface="Gill Sans Light"/>
              </a:rPr>
              <a:t> Implementation (2 </a:t>
            </a:r>
            <a:r>
              <a:rPr lang="en-US" sz="3700" dirty="0" err="1" smtClean="0">
                <a:latin typeface="Gill Sans Light"/>
                <a:cs typeface="Gill Sans Light"/>
              </a:rPr>
              <a:t>cpus</a:t>
            </a:r>
            <a:r>
              <a:rPr lang="en-US" sz="3700" dirty="0" smtClean="0">
                <a:latin typeface="Gill Sans Light"/>
                <a:cs typeface="Gill Sans Light"/>
              </a:rPr>
              <a:t>, 8 cores)</a:t>
            </a:r>
          </a:p>
        </p:txBody>
      </p:sp>
      <p:sp>
        <p:nvSpPr>
          <p:cNvPr id="7" name="Rectangle 6"/>
          <p:cNvSpPr/>
          <p:nvPr/>
        </p:nvSpPr>
        <p:spPr>
          <a:xfrm>
            <a:off x="1488966" y="5592205"/>
            <a:ext cx="6166069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300" b="1" dirty="0" smtClean="0">
                <a:latin typeface="Helvetica Neue Light"/>
                <a:cs typeface="Helvetica Neue Light"/>
              </a:rPr>
              <a:t>SG for matrix completion (+ book-keeping)</a:t>
            </a:r>
            <a:endParaRPr lang="en-US" sz="2300" b="1" dirty="0">
              <a:latin typeface="Helvetica Neue Light"/>
              <a:cs typeface="Helvetica Neue Light"/>
            </a:endParaRPr>
          </a:p>
          <a:p>
            <a:pPr algn="ctr"/>
            <a:r>
              <a:rPr lang="en-US" dirty="0" smtClean="0">
                <a:latin typeface="Helvetica Neue Light"/>
                <a:cs typeface="Helvetica Neue Light"/>
              </a:rPr>
              <a:t>10M </a:t>
            </a:r>
            <a:r>
              <a:rPr lang="en-US" dirty="0">
                <a:latin typeface="Helvetica Neue Light"/>
                <a:cs typeface="Helvetica Neue Light"/>
              </a:rPr>
              <a:t>Movie </a:t>
            </a:r>
            <a:r>
              <a:rPr lang="en-US" dirty="0" smtClean="0">
                <a:latin typeface="Helvetica Neue Light"/>
                <a:cs typeface="Helvetica Neue Light"/>
              </a:rPr>
              <a:t>Lens: 72K users, 10K </a:t>
            </a:r>
            <a:r>
              <a:rPr lang="en-US" dirty="0">
                <a:latin typeface="Helvetica Neue Light"/>
                <a:cs typeface="Helvetica Neue Light"/>
              </a:rPr>
              <a:t>movies</a:t>
            </a:r>
          </a:p>
          <a:p>
            <a:pPr algn="ctr"/>
            <a:r>
              <a:rPr lang="en-US" dirty="0" smtClean="0">
                <a:latin typeface="Helvetica Neue Light"/>
                <a:cs typeface="Helvetica Neue Light"/>
              </a:rPr>
              <a:t>rank </a:t>
            </a:r>
            <a:r>
              <a:rPr lang="en-US" dirty="0">
                <a:latin typeface="Helvetica Neue Light"/>
                <a:cs typeface="Helvetica Neue Light"/>
              </a:rPr>
              <a:t>10 </a:t>
            </a:r>
            <a:r>
              <a:rPr lang="en-US" dirty="0" smtClean="0">
                <a:latin typeface="Helvetica Neue Light"/>
                <a:cs typeface="Helvetica Neue Light"/>
              </a:rPr>
              <a:t>decomposition</a:t>
            </a:r>
            <a:endParaRPr lang="en-US" dirty="0">
              <a:latin typeface="Helvetica Neue Light"/>
              <a:cs typeface="Helvetica Neue Light"/>
            </a:endParaRPr>
          </a:p>
          <a:p>
            <a:pPr algn="ctr"/>
            <a:r>
              <a:rPr lang="en-US" dirty="0" smtClean="0">
                <a:latin typeface="Helvetica Neue Light"/>
                <a:cs typeface="Helvetica Neue Light"/>
              </a:rPr>
              <a:t>batch </a:t>
            </a:r>
            <a:r>
              <a:rPr lang="en-US" dirty="0">
                <a:latin typeface="Helvetica Neue Light"/>
                <a:cs typeface="Helvetica Neue Light"/>
              </a:rPr>
              <a:t>size is </a:t>
            </a:r>
            <a:r>
              <a:rPr lang="en-US" dirty="0" smtClean="0">
                <a:latin typeface="Helvetica Neue Light"/>
                <a:cs typeface="Helvetica Neue Light"/>
              </a:rPr>
              <a:t>5K</a:t>
            </a:r>
            <a:endParaRPr lang="en-US" dirty="0">
              <a:latin typeface="Helvetica Neue Light"/>
              <a:cs typeface="Helvetica Neue Light"/>
            </a:endParaRPr>
          </a:p>
        </p:txBody>
      </p:sp>
      <p:pic>
        <p:nvPicPr>
          <p:cNvPr id="3" name="Picture 2" descr="l2sgd_matcom_ml10M_batchsize5000_hogPartitionNocrimp_ccdBlockgreedyNocrimpx0_spdupobj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774" y="1751725"/>
            <a:ext cx="5120640" cy="3840480"/>
          </a:xfrm>
          <a:prstGeom prst="rect">
            <a:avLst/>
          </a:prstGeom>
        </p:spPr>
      </p:pic>
      <p:pic>
        <p:nvPicPr>
          <p:cNvPr id="4" name="Picture 3" descr="l2sgd_matcom_ml10M_batchsize5000_hogPartitionNocrimp_ccdBlockgreedyNocrimpx0_trnerro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20" y="1751725"/>
            <a:ext cx="5120640" cy="384048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710621" y="6459764"/>
            <a:ext cx="3433379" cy="387865"/>
            <a:chOff x="5009931" y="6411724"/>
            <a:chExt cx="4239173" cy="446276"/>
          </a:xfrm>
        </p:grpSpPr>
        <p:sp>
          <p:nvSpPr>
            <p:cNvPr id="10" name="TextBox 9"/>
            <p:cNvSpPr txBox="1"/>
            <p:nvPr/>
          </p:nvSpPr>
          <p:spPr>
            <a:xfrm>
              <a:off x="5009931" y="6411724"/>
              <a:ext cx="4239173" cy="446276"/>
            </a:xfrm>
            <a:prstGeom prst="rect">
              <a:avLst/>
            </a:prstGeom>
            <a:solidFill>
              <a:srgbClr val="323E9D">
                <a:alpha val="92000"/>
              </a:srgbClr>
            </a:solidFill>
          </p:spPr>
          <p:txBody>
            <a:bodyPr wrap="square" rtlCol="0">
              <a:spAutoFit/>
            </a:bodyPr>
            <a:lstStyle/>
            <a:p>
              <a:endParaRPr lang="en-US" sz="2300" dirty="0" smtClean="0">
                <a:solidFill>
                  <a:srgbClr val="FFFFFF"/>
                </a:solidFill>
                <a:latin typeface="Gill Sans Light"/>
                <a:cs typeface="Gill Sans Light"/>
              </a:endParaRPr>
            </a:p>
          </p:txBody>
        </p:sp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3871" y="6485117"/>
              <a:ext cx="4171293" cy="2831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8827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92000"/>
          </a:blip>
          <a:stretch>
            <a:fillRect/>
          </a:stretch>
        </p:blipFill>
        <p:spPr>
          <a:xfrm>
            <a:off x="0" y="1"/>
            <a:ext cx="10231552" cy="76736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558" y="842382"/>
            <a:ext cx="9143999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0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endParaRPr lang="en-US" sz="30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r>
              <a:rPr lang="en-US" sz="3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a framework for Parallel ML algorithms</a:t>
            </a:r>
          </a:p>
          <a:p>
            <a:endParaRPr lang="en-US" sz="30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r>
              <a:rPr lang="en-US" sz="3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- Lock-free</a:t>
            </a:r>
          </a:p>
          <a:p>
            <a:r>
              <a:rPr lang="en-US" sz="3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- Asynchronous</a:t>
            </a:r>
          </a:p>
          <a:p>
            <a:r>
              <a:rPr lang="en-US" sz="3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- No memory contention</a:t>
            </a:r>
          </a:p>
          <a:p>
            <a:r>
              <a:rPr lang="en-US" sz="3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- Completely </a:t>
            </a:r>
            <a:r>
              <a:rPr lang="en-US" sz="30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Serializable</a:t>
            </a:r>
            <a:endParaRPr lang="en-US" sz="30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r>
              <a:rPr lang="en-US" sz="3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- One analysis fits all</a:t>
            </a:r>
          </a:p>
          <a:p>
            <a:r>
              <a:rPr lang="en-US" sz="2300" dirty="0" smtClean="0">
                <a:solidFill>
                  <a:schemeClr val="bg1"/>
                </a:solidFill>
                <a:latin typeface="Gill Sans Light"/>
                <a:cs typeface="Gill Sans Light"/>
              </a:rPr>
              <a:t>	</a:t>
            </a:r>
            <a:r>
              <a:rPr lang="en-US" sz="23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(SGD, SCD, RK, PCA, … even Cor. Clustering</a:t>
            </a:r>
            <a:r>
              <a:rPr lang="en-US" sz="2300" i="1" dirty="0">
                <a:solidFill>
                  <a:schemeClr val="bg1"/>
                </a:solidFill>
                <a:latin typeface="Gill Sans Light"/>
                <a:cs typeface="Gill Sans Light"/>
              </a:rPr>
              <a:t>)</a:t>
            </a:r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731" y="84887"/>
            <a:ext cx="5350536" cy="143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739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92000"/>
          </a:blip>
          <a:stretch>
            <a:fillRect/>
          </a:stretch>
        </p:blipFill>
        <p:spPr>
          <a:xfrm>
            <a:off x="0" y="1"/>
            <a:ext cx="10231552" cy="76736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351900"/>
            <a:ext cx="10205994" cy="795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0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endParaRPr lang="en-US" sz="30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endParaRPr lang="en-US" sz="35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r>
              <a:rPr lang="en-US" sz="3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Open Problems</a:t>
            </a:r>
            <a:endParaRPr lang="en-US" sz="30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marL="457200" indent="-457200">
              <a:buFontTx/>
              <a:buChar char="-"/>
            </a:pPr>
            <a:r>
              <a:rPr lang="en-US" sz="30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Scala</a:t>
            </a:r>
            <a:r>
              <a:rPr lang="en-US" sz="3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Cyclades competitive to HOGWILD!... </a:t>
            </a:r>
          </a:p>
          <a:p>
            <a:r>
              <a:rPr lang="en-US" sz="2800" i="1" dirty="0">
                <a:solidFill>
                  <a:schemeClr val="bg1"/>
                </a:solidFill>
                <a:latin typeface="Gill Sans Light"/>
                <a:cs typeface="Gill Sans Light"/>
              </a:rPr>
              <a:t>	</a:t>
            </a:r>
            <a:r>
              <a:rPr lang="en-US" sz="28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Can be faster if there is book-keeping… but not on vanilla SGD</a:t>
            </a:r>
          </a:p>
          <a:p>
            <a:endParaRPr lang="en-US" sz="30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r>
              <a:rPr lang="en-US" sz="3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- Data </a:t>
            </a:r>
            <a:r>
              <a:rPr lang="en-US" sz="3000" dirty="0">
                <a:solidFill>
                  <a:schemeClr val="bg1"/>
                </a:solidFill>
                <a:latin typeface="Gill Sans Light"/>
                <a:cs typeface="Gill Sans Light"/>
              </a:rPr>
              <a:t>locality matters! can we exploit it</a:t>
            </a:r>
            <a:r>
              <a:rPr lang="en-US" sz="3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?</a:t>
            </a:r>
            <a:br>
              <a:rPr lang="en-US" sz="3000" dirty="0" smtClean="0">
                <a:solidFill>
                  <a:schemeClr val="bg1"/>
                </a:solidFill>
                <a:latin typeface="Gill Sans Light"/>
                <a:cs typeface="Gill Sans Light"/>
              </a:rPr>
            </a:br>
            <a:r>
              <a:rPr lang="en-US" sz="3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		</a:t>
            </a:r>
            <a:r>
              <a:rPr lang="en-US" sz="30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NUMA aware implementation</a:t>
            </a:r>
            <a:endParaRPr lang="en-US" sz="3000" i="1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endParaRPr lang="en-US" sz="30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r>
              <a:rPr lang="en-US" sz="3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- Dense Data sets?</a:t>
            </a:r>
          </a:p>
          <a:p>
            <a:r>
              <a:rPr lang="en-US" sz="30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		</a:t>
            </a:r>
            <a:r>
              <a:rPr lang="en-US" sz="3000" i="1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Sparsify</a:t>
            </a:r>
            <a:r>
              <a:rPr lang="en-US" sz="30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 dense graphs</a:t>
            </a:r>
          </a:p>
          <a:p>
            <a:pPr marL="457200" indent="-457200">
              <a:buFontTx/>
              <a:buChar char="-"/>
            </a:pPr>
            <a:endParaRPr lang="en-US" sz="30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30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endParaRPr lang="en-US" sz="30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lvl="1"/>
            <a:endParaRPr lang="en-US" sz="3000" i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lvl="1"/>
            <a:endParaRPr lang="en-US" sz="2300" i="1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731" y="84887"/>
            <a:ext cx="5350536" cy="143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22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-11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1461" y="1859569"/>
            <a:ext cx="1059535" cy="804821"/>
          </a:xfrm>
          <a:prstGeom prst="rect">
            <a:avLst/>
          </a:prstGeom>
        </p:spPr>
      </p:pic>
      <p:pic>
        <p:nvPicPr>
          <p:cNvPr id="4" name="Picture 3" descr="1412613364603_wps_17_SANTA_MONICA_CA_AUGUST_04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275" y="1503948"/>
            <a:ext cx="879001" cy="711242"/>
          </a:xfrm>
          <a:prstGeom prst="rect">
            <a:avLst/>
          </a:prstGeom>
        </p:spPr>
      </p:pic>
      <p:pic>
        <p:nvPicPr>
          <p:cNvPr id="5" name="Picture 4" descr="sf-cat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2882" y="3526965"/>
            <a:ext cx="868947" cy="5474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92434" y="1200775"/>
            <a:ext cx="1238249" cy="825499"/>
          </a:xfrm>
          <a:prstGeom prst="rect">
            <a:avLst/>
          </a:prstGeom>
        </p:spPr>
      </p:pic>
      <p:pic>
        <p:nvPicPr>
          <p:cNvPr id="11" name="Picture 10" descr="716974.jpg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863" y="2583448"/>
            <a:ext cx="900696" cy="707414"/>
          </a:xfrm>
          <a:prstGeom prst="rect">
            <a:avLst/>
          </a:prstGeom>
        </p:spPr>
      </p:pic>
      <p:pic>
        <p:nvPicPr>
          <p:cNvPr id="14" name="Picture 13" descr="yFEyUdBQw9.jp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48"/>
          <a:stretch/>
        </p:blipFill>
        <p:spPr>
          <a:xfrm>
            <a:off x="5837040" y="870479"/>
            <a:ext cx="1110678" cy="125663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25"/>
          <a:stretch/>
        </p:blipFill>
        <p:spPr>
          <a:xfrm>
            <a:off x="6505768" y="2738525"/>
            <a:ext cx="1033923" cy="86600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4236" y="2727995"/>
            <a:ext cx="1168715" cy="87653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64"/>
          <a:stretch/>
        </p:blipFill>
        <p:spPr>
          <a:xfrm>
            <a:off x="3331377" y="4074402"/>
            <a:ext cx="761057" cy="87315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1418" y="3808386"/>
            <a:ext cx="1327950" cy="771068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937901" y="1574187"/>
            <a:ext cx="0" cy="3550865"/>
          </a:xfrm>
          <a:prstGeom prst="line">
            <a:avLst/>
          </a:prstGeom>
          <a:ln w="76200" cmpd="sng">
            <a:solidFill>
              <a:schemeClr val="bg1">
                <a:lumMod val="65000"/>
              </a:schemeClr>
            </a:solidFill>
            <a:headEnd type="none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913262" y="5125051"/>
            <a:ext cx="6626429" cy="1"/>
          </a:xfrm>
          <a:prstGeom prst="line">
            <a:avLst/>
          </a:prstGeom>
          <a:ln w="76200" cmpd="sng">
            <a:solidFill>
              <a:schemeClr val="bg1">
                <a:lumMod val="65000"/>
              </a:schemeClr>
            </a:solidFill>
            <a:headEnd type="none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53541" y="962248"/>
            <a:ext cx="76054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>
                <a:latin typeface="Gill Sans Light"/>
                <a:cs typeface="Gill Sans Light"/>
              </a:rPr>
              <a:t>Feature space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Classification</a:t>
            </a:r>
            <a:endParaRPr lang="en-US" sz="35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57085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Classification</a:t>
            </a:r>
            <a:endParaRPr lang="en-US" sz="3500" dirty="0">
              <a:latin typeface="Gill Sans Light"/>
              <a:cs typeface="Gill Sans Light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44744" y="5232380"/>
            <a:ext cx="71186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Train the best pair-wise classifier (SVM)</a:t>
            </a:r>
          </a:p>
          <a:p>
            <a:pPr algn="ctr"/>
            <a:endParaRPr lang="en-US" sz="3500" dirty="0">
              <a:latin typeface="Gill Sans Light"/>
              <a:cs typeface="Gill Sans Light"/>
            </a:endParaRPr>
          </a:p>
        </p:txBody>
      </p:sp>
      <p:pic>
        <p:nvPicPr>
          <p:cNvPr id="2" name="Picture 1" descr="02-11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1461" y="1859569"/>
            <a:ext cx="1059535" cy="804821"/>
          </a:xfrm>
          <a:prstGeom prst="rect">
            <a:avLst/>
          </a:prstGeom>
        </p:spPr>
      </p:pic>
      <p:pic>
        <p:nvPicPr>
          <p:cNvPr id="4" name="Picture 3" descr="1412613364603_wps_17_SANTA_MONICA_CA_AUGUST_04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275" y="1503948"/>
            <a:ext cx="879001" cy="711242"/>
          </a:xfrm>
          <a:prstGeom prst="rect">
            <a:avLst/>
          </a:prstGeom>
        </p:spPr>
      </p:pic>
      <p:pic>
        <p:nvPicPr>
          <p:cNvPr id="5" name="Picture 4" descr="sf-cat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2882" y="3526965"/>
            <a:ext cx="868947" cy="5474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92434" y="1200775"/>
            <a:ext cx="1238249" cy="825499"/>
          </a:xfrm>
          <a:prstGeom prst="rect">
            <a:avLst/>
          </a:prstGeom>
        </p:spPr>
      </p:pic>
      <p:pic>
        <p:nvPicPr>
          <p:cNvPr id="11" name="Picture 10" descr="716974.jpg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863" y="2583448"/>
            <a:ext cx="900696" cy="707414"/>
          </a:xfrm>
          <a:prstGeom prst="rect">
            <a:avLst/>
          </a:prstGeom>
        </p:spPr>
      </p:pic>
      <p:pic>
        <p:nvPicPr>
          <p:cNvPr id="14" name="Picture 13" descr="yFEyUdBQw9.jp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48"/>
          <a:stretch/>
        </p:blipFill>
        <p:spPr>
          <a:xfrm>
            <a:off x="5837040" y="870479"/>
            <a:ext cx="1110678" cy="125663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25"/>
          <a:stretch/>
        </p:blipFill>
        <p:spPr>
          <a:xfrm>
            <a:off x="6505768" y="2738525"/>
            <a:ext cx="1033923" cy="86600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4236" y="2727995"/>
            <a:ext cx="1168715" cy="87653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64"/>
          <a:stretch/>
        </p:blipFill>
        <p:spPr>
          <a:xfrm>
            <a:off x="3331377" y="4074402"/>
            <a:ext cx="761057" cy="87315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1418" y="3808386"/>
            <a:ext cx="1327950" cy="771068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937901" y="1574187"/>
            <a:ext cx="0" cy="3550865"/>
          </a:xfrm>
          <a:prstGeom prst="line">
            <a:avLst/>
          </a:prstGeom>
          <a:ln w="76200" cmpd="sng">
            <a:solidFill>
              <a:schemeClr val="bg1">
                <a:lumMod val="65000"/>
              </a:schemeClr>
            </a:solidFill>
            <a:headEnd type="none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913262" y="5125051"/>
            <a:ext cx="6626429" cy="1"/>
          </a:xfrm>
          <a:prstGeom prst="line">
            <a:avLst/>
          </a:prstGeom>
          <a:ln w="76200" cmpd="sng">
            <a:solidFill>
              <a:schemeClr val="bg1">
                <a:lumMod val="65000"/>
              </a:schemeClr>
            </a:solidFill>
            <a:headEnd type="none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53541" y="962248"/>
            <a:ext cx="76054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>
                <a:latin typeface="Gill Sans Light"/>
                <a:cs typeface="Gill Sans Light"/>
              </a:rPr>
              <a:t>Feature space</a:t>
            </a:r>
          </a:p>
        </p:txBody>
      </p:sp>
    </p:spTree>
    <p:extLst>
      <p:ext uri="{BB962C8B-B14F-4D97-AF65-F5344CB8AC3E}">
        <p14:creationId xmlns:p14="http://schemas.microsoft.com/office/powerpoint/2010/main" val="302282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844744" y="5232380"/>
            <a:ext cx="71186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Train the best pair-wise classifier (SVM)</a:t>
            </a:r>
          </a:p>
          <a:p>
            <a:pPr algn="ctr"/>
            <a:endParaRPr lang="en-US" sz="3500" dirty="0">
              <a:latin typeface="Gill Sans Light"/>
              <a:cs typeface="Gill Sans Light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153541" y="152643"/>
            <a:ext cx="8047985" cy="4972409"/>
            <a:chOff x="153541" y="152643"/>
            <a:chExt cx="8047985" cy="4972409"/>
          </a:xfrm>
        </p:grpSpPr>
        <p:pic>
          <p:nvPicPr>
            <p:cNvPr id="2" name="Picture 1" descr="02-11.jp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71461" y="1859569"/>
              <a:ext cx="1059535" cy="804821"/>
            </a:xfrm>
            <a:prstGeom prst="rect">
              <a:avLst/>
            </a:prstGeom>
          </p:spPr>
        </p:pic>
        <p:pic>
          <p:nvPicPr>
            <p:cNvPr id="4" name="Picture 3" descr="1412613364603_wps_17_SANTA_MONICA_CA_AUGUST_04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81275" y="1503948"/>
              <a:ext cx="879001" cy="711242"/>
            </a:xfrm>
            <a:prstGeom prst="rect">
              <a:avLst/>
            </a:prstGeom>
          </p:spPr>
        </p:pic>
        <p:pic>
          <p:nvPicPr>
            <p:cNvPr id="5" name="Picture 4" descr="sf-cat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2882" y="3526965"/>
              <a:ext cx="868947" cy="54743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092434" y="1200775"/>
              <a:ext cx="1238249" cy="825499"/>
            </a:xfrm>
            <a:prstGeom prst="rect">
              <a:avLst/>
            </a:prstGeom>
          </p:spPr>
        </p:pic>
        <p:pic>
          <p:nvPicPr>
            <p:cNvPr id="11" name="Picture 10" descr="716974.jpg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10863" y="2583448"/>
              <a:ext cx="900696" cy="707414"/>
            </a:xfrm>
            <a:prstGeom prst="rect">
              <a:avLst/>
            </a:prstGeom>
          </p:spPr>
        </p:pic>
        <p:pic>
          <p:nvPicPr>
            <p:cNvPr id="14" name="Picture 13" descr="yFEyUdBQw9.jpg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837040" y="870479"/>
              <a:ext cx="1110678" cy="1256632"/>
            </a:xfrm>
            <a:prstGeom prst="rect">
              <a:avLst/>
            </a:prstGeom>
          </p:spPr>
        </p:pic>
        <p:cxnSp>
          <p:nvCxnSpPr>
            <p:cNvPr id="13" name="Straight Connector 12"/>
            <p:cNvCxnSpPr/>
            <p:nvPr/>
          </p:nvCxnSpPr>
          <p:spPr>
            <a:xfrm flipV="1">
              <a:off x="1082842" y="932448"/>
              <a:ext cx="6456849" cy="3951110"/>
            </a:xfrm>
            <a:prstGeom prst="line">
              <a:avLst/>
            </a:prstGeom>
            <a:ln w="76200" cmpd="sng">
              <a:solidFill>
                <a:srgbClr val="5266FF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6505768" y="2738525"/>
              <a:ext cx="1033923" cy="866006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44236" y="2727995"/>
              <a:ext cx="1168715" cy="87653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064"/>
            <a:stretch/>
          </p:blipFill>
          <p:spPr>
            <a:xfrm>
              <a:off x="3331377" y="4074402"/>
              <a:ext cx="761057" cy="873152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1418" y="3808386"/>
              <a:ext cx="1327950" cy="771068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 flipV="1">
              <a:off x="937901" y="1574187"/>
              <a:ext cx="0" cy="3550865"/>
            </a:xfrm>
            <a:prstGeom prst="line">
              <a:avLst/>
            </a:prstGeom>
            <a:ln w="76200" cmpd="sng">
              <a:solidFill>
                <a:schemeClr val="bg1">
                  <a:lumMod val="65000"/>
                </a:schemeClr>
              </a:solidFill>
              <a:headEnd type="none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913262" y="5125051"/>
              <a:ext cx="6626429" cy="1"/>
            </a:xfrm>
            <a:prstGeom prst="line">
              <a:avLst/>
            </a:prstGeom>
            <a:ln w="76200" cmpd="sng">
              <a:solidFill>
                <a:schemeClr val="bg1">
                  <a:lumMod val="65000"/>
                </a:schemeClr>
              </a:solidFill>
              <a:headEnd type="none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153541" y="962248"/>
              <a:ext cx="760549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i="1" dirty="0" smtClean="0">
                  <a:latin typeface="Gill Sans Light"/>
                  <a:cs typeface="Gill Sans Light"/>
                </a:rPr>
                <a:t>Feature space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82842" y="152643"/>
              <a:ext cx="7118684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 smtClean="0">
                  <a:latin typeface="Gill Sans Light"/>
                  <a:cs typeface="Gill Sans Light"/>
                </a:rPr>
                <a:t>Classification</a:t>
              </a:r>
              <a:endParaRPr lang="en-US" sz="3500" dirty="0">
                <a:latin typeface="Gill Sans Light"/>
                <a:cs typeface="Gill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020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28010" y="1436413"/>
            <a:ext cx="4568059" cy="893379"/>
            <a:chOff x="774700" y="1944414"/>
            <a:chExt cx="7594600" cy="167289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74700" y="1944414"/>
              <a:ext cx="7594600" cy="1672896"/>
            </a:xfrm>
            <a:prstGeom prst="rect">
              <a:avLst/>
            </a:prstGeom>
            <a:ln>
              <a:solidFill>
                <a:srgbClr val="2E99EE"/>
              </a:solidFill>
            </a:ln>
          </p:spPr>
        </p:pic>
        <p:sp>
          <p:nvSpPr>
            <p:cNvPr id="6" name="Rectangle 5"/>
            <p:cNvSpPr/>
            <p:nvPr/>
          </p:nvSpPr>
          <p:spPr>
            <a:xfrm>
              <a:off x="1651000" y="2110828"/>
              <a:ext cx="5842000" cy="13751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Gill Sans Light"/>
                  <a:cs typeface="Gill Sans Light"/>
                </a:rPr>
                <a:t>Why is it raining today? #sad</a:t>
              </a:r>
              <a:endParaRPr lang="en-US" dirty="0">
                <a:solidFill>
                  <a:schemeClr val="tx1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533211" y="2084459"/>
            <a:ext cx="4568059" cy="893379"/>
            <a:chOff x="774700" y="1944414"/>
            <a:chExt cx="7594600" cy="1672896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74700" y="1944414"/>
              <a:ext cx="7594600" cy="1672896"/>
            </a:xfrm>
            <a:prstGeom prst="rect">
              <a:avLst/>
            </a:prstGeom>
            <a:ln>
              <a:solidFill>
                <a:srgbClr val="2E99EE"/>
              </a:solidFill>
            </a:ln>
          </p:spPr>
        </p:pic>
        <p:sp>
          <p:nvSpPr>
            <p:cNvPr id="31" name="Rectangle 30"/>
            <p:cNvSpPr/>
            <p:nvPr/>
          </p:nvSpPr>
          <p:spPr>
            <a:xfrm>
              <a:off x="1651000" y="2110828"/>
              <a:ext cx="5842000" cy="13751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Gill Sans Light"/>
                  <a:cs typeface="Gill Sans Light"/>
                </a:rPr>
                <a:t>I love the rain &lt;3</a:t>
              </a:r>
              <a:endParaRPr lang="en-US" dirty="0">
                <a:solidFill>
                  <a:schemeClr val="tx1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942645" y="2936802"/>
            <a:ext cx="4568059" cy="893379"/>
            <a:chOff x="774700" y="1944414"/>
            <a:chExt cx="7594600" cy="1672896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74700" y="1944414"/>
              <a:ext cx="7594600" cy="1672896"/>
            </a:xfrm>
            <a:prstGeom prst="rect">
              <a:avLst/>
            </a:prstGeom>
            <a:ln>
              <a:solidFill>
                <a:srgbClr val="2E99EE"/>
              </a:solidFill>
            </a:ln>
          </p:spPr>
        </p:pic>
        <p:sp>
          <p:nvSpPr>
            <p:cNvPr id="35" name="Rectangle 34"/>
            <p:cNvSpPr/>
            <p:nvPr/>
          </p:nvSpPr>
          <p:spPr>
            <a:xfrm>
              <a:off x="1651000" y="2110828"/>
              <a:ext cx="5842000" cy="13751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Gill Sans Light"/>
                  <a:cs typeface="Gill Sans Light"/>
                </a:rPr>
                <a:t>&lt;3 this game #Go Warriors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106384" y="3565388"/>
            <a:ext cx="4568059" cy="893379"/>
            <a:chOff x="774700" y="1944414"/>
            <a:chExt cx="7594600" cy="1672896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74700" y="1944414"/>
              <a:ext cx="7594600" cy="1672896"/>
            </a:xfrm>
            <a:prstGeom prst="rect">
              <a:avLst/>
            </a:prstGeom>
            <a:ln>
              <a:solidFill>
                <a:srgbClr val="2E99EE"/>
              </a:solidFill>
            </a:ln>
          </p:spPr>
        </p:pic>
        <p:sp>
          <p:nvSpPr>
            <p:cNvPr id="38" name="Rectangle 37"/>
            <p:cNvSpPr/>
            <p:nvPr/>
          </p:nvSpPr>
          <p:spPr>
            <a:xfrm>
              <a:off x="1651000" y="2110828"/>
              <a:ext cx="5842000" cy="13751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Gill Sans Light"/>
                  <a:cs typeface="Gill Sans Light"/>
                </a:rPr>
                <a:t>Warriors are the best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436866" y="4485795"/>
            <a:ext cx="4568059" cy="893379"/>
            <a:chOff x="774700" y="1944414"/>
            <a:chExt cx="7594600" cy="1672897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74700" y="1944414"/>
              <a:ext cx="7594600" cy="1672897"/>
            </a:xfrm>
            <a:prstGeom prst="rect">
              <a:avLst/>
            </a:prstGeom>
            <a:ln>
              <a:solidFill>
                <a:srgbClr val="2E99EE"/>
              </a:solidFill>
            </a:ln>
          </p:spPr>
        </p:pic>
        <p:sp>
          <p:nvSpPr>
            <p:cNvPr id="42" name="Rectangle 41"/>
            <p:cNvSpPr/>
            <p:nvPr/>
          </p:nvSpPr>
          <p:spPr>
            <a:xfrm>
              <a:off x="1651000" y="2110828"/>
              <a:ext cx="5842000" cy="13751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Gill Sans Light"/>
                  <a:cs typeface="Gill Sans Light"/>
                </a:rPr>
                <a:t>Higher Taxes for Better Health Care? Thanks Obama!</a:t>
              </a:r>
              <a:endParaRPr lang="en-US" dirty="0">
                <a:solidFill>
                  <a:schemeClr val="tx1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633468" y="5379174"/>
            <a:ext cx="4568059" cy="893379"/>
            <a:chOff x="774700" y="1944414"/>
            <a:chExt cx="7594600" cy="1672896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74700" y="1944414"/>
              <a:ext cx="7594600" cy="1672896"/>
            </a:xfrm>
            <a:prstGeom prst="rect">
              <a:avLst/>
            </a:prstGeom>
            <a:ln>
              <a:solidFill>
                <a:srgbClr val="2E99EE"/>
              </a:solidFill>
            </a:ln>
          </p:spPr>
        </p:pic>
        <p:sp>
          <p:nvSpPr>
            <p:cNvPr id="45" name="Rectangle 44"/>
            <p:cNvSpPr/>
            <p:nvPr/>
          </p:nvSpPr>
          <p:spPr>
            <a:xfrm>
              <a:off x="1651000" y="2110828"/>
              <a:ext cx="5842000" cy="13751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Gill Sans Light"/>
                  <a:cs typeface="Gill Sans Light"/>
                </a:rPr>
                <a:t>Sanders for President</a:t>
              </a:r>
              <a:endParaRPr lang="en-US" dirty="0">
                <a:solidFill>
                  <a:schemeClr val="tx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0" y="620239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[</a:t>
            </a:r>
            <a:r>
              <a:rPr lang="en-US" dirty="0" err="1" smtClean="0">
                <a:latin typeface="Gill Sans Light"/>
                <a:cs typeface="Gill Sans Light"/>
              </a:rPr>
              <a:t>Bittorf</a:t>
            </a:r>
            <a:r>
              <a:rPr lang="en-US" dirty="0" smtClean="0">
                <a:latin typeface="Gill Sans Light"/>
                <a:cs typeface="Gill Sans Light"/>
              </a:rPr>
              <a:t>, </a:t>
            </a:r>
            <a:r>
              <a:rPr lang="en-US" dirty="0" err="1" smtClean="0">
                <a:latin typeface="Gill Sans Light"/>
                <a:cs typeface="Gill Sans Light"/>
              </a:rPr>
              <a:t>Recht</a:t>
            </a:r>
            <a:r>
              <a:rPr lang="en-US" dirty="0" smtClean="0">
                <a:latin typeface="Gill Sans Light"/>
                <a:cs typeface="Gill Sans Light"/>
              </a:rPr>
              <a:t>, Re, </a:t>
            </a:r>
            <a:r>
              <a:rPr lang="en-US" dirty="0" err="1" smtClean="0">
                <a:latin typeface="Gill Sans Light"/>
                <a:cs typeface="Gill Sans Light"/>
              </a:rPr>
              <a:t>Tropp</a:t>
            </a:r>
            <a:r>
              <a:rPr lang="en-US" dirty="0" smtClean="0">
                <a:latin typeface="Gill Sans Light"/>
                <a:cs typeface="Gill Sans Light"/>
              </a:rPr>
              <a:t> 2012]</a:t>
            </a:r>
          </a:p>
          <a:p>
            <a:r>
              <a:rPr lang="en-US" dirty="0" smtClean="0">
                <a:latin typeface="Gill Sans Light"/>
                <a:cs typeface="Gill Sans Light"/>
              </a:rPr>
              <a:t>[</a:t>
            </a:r>
            <a:r>
              <a:rPr lang="en-US" dirty="0" err="1" smtClean="0">
                <a:latin typeface="Gill Sans Light"/>
                <a:cs typeface="Gill Sans Light"/>
              </a:rPr>
              <a:t>Arora</a:t>
            </a:r>
            <a:r>
              <a:rPr lang="en-US" dirty="0" smtClean="0">
                <a:latin typeface="Gill Sans Light"/>
                <a:cs typeface="Gill Sans Light"/>
              </a:rPr>
              <a:t> et al 2012], [Gillis et al, 2012]</a:t>
            </a:r>
          </a:p>
          <a:p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012658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Topic Modeling </a:t>
            </a:r>
            <a:endParaRPr lang="en-US" sz="35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26656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3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0239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[</a:t>
            </a:r>
            <a:r>
              <a:rPr lang="en-US" dirty="0" err="1" smtClean="0">
                <a:latin typeface="Gill Sans Light"/>
                <a:cs typeface="Gill Sans Light"/>
              </a:rPr>
              <a:t>Bittorf</a:t>
            </a:r>
            <a:r>
              <a:rPr lang="en-US" dirty="0" smtClean="0">
                <a:latin typeface="Gill Sans Light"/>
                <a:cs typeface="Gill Sans Light"/>
              </a:rPr>
              <a:t>, </a:t>
            </a:r>
            <a:r>
              <a:rPr lang="en-US" dirty="0" err="1" smtClean="0">
                <a:latin typeface="Gill Sans Light"/>
                <a:cs typeface="Gill Sans Light"/>
              </a:rPr>
              <a:t>Recht</a:t>
            </a:r>
            <a:r>
              <a:rPr lang="en-US" dirty="0" smtClean="0">
                <a:latin typeface="Gill Sans Light"/>
                <a:cs typeface="Gill Sans Light"/>
              </a:rPr>
              <a:t>, Re, </a:t>
            </a:r>
            <a:r>
              <a:rPr lang="en-US" dirty="0" err="1" smtClean="0">
                <a:latin typeface="Gill Sans Light"/>
                <a:cs typeface="Gill Sans Light"/>
              </a:rPr>
              <a:t>Tropp</a:t>
            </a:r>
            <a:r>
              <a:rPr lang="en-US" dirty="0" smtClean="0">
                <a:latin typeface="Gill Sans Light"/>
                <a:cs typeface="Gill Sans Light"/>
              </a:rPr>
              <a:t> 2012]</a:t>
            </a:r>
          </a:p>
          <a:p>
            <a:r>
              <a:rPr lang="en-US" dirty="0" smtClean="0">
                <a:latin typeface="Gill Sans Light"/>
                <a:cs typeface="Gill Sans Light"/>
              </a:rPr>
              <a:t>[</a:t>
            </a:r>
            <a:r>
              <a:rPr lang="en-US" dirty="0" err="1" smtClean="0">
                <a:latin typeface="Gill Sans Light"/>
                <a:cs typeface="Gill Sans Light"/>
              </a:rPr>
              <a:t>Arora</a:t>
            </a:r>
            <a:r>
              <a:rPr lang="en-US" dirty="0" smtClean="0">
                <a:latin typeface="Gill Sans Light"/>
                <a:cs typeface="Gill Sans Light"/>
              </a:rPr>
              <a:t> et al 2012], [Gillis et al, 2012]</a:t>
            </a:r>
          </a:p>
          <a:p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28010" y="152643"/>
            <a:ext cx="7873517" cy="6119910"/>
            <a:chOff x="328010" y="152643"/>
            <a:chExt cx="7873517" cy="6119910"/>
          </a:xfrm>
        </p:grpSpPr>
        <p:grpSp>
          <p:nvGrpSpPr>
            <p:cNvPr id="7" name="Group 6"/>
            <p:cNvGrpSpPr/>
            <p:nvPr/>
          </p:nvGrpSpPr>
          <p:grpSpPr>
            <a:xfrm>
              <a:off x="328010" y="1436413"/>
              <a:ext cx="4568059" cy="893379"/>
              <a:chOff x="774700" y="1944414"/>
              <a:chExt cx="7594600" cy="1672896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74700" y="1944414"/>
                <a:ext cx="7594600" cy="1672896"/>
              </a:xfrm>
              <a:prstGeom prst="rect">
                <a:avLst/>
              </a:prstGeom>
              <a:ln>
                <a:solidFill>
                  <a:srgbClr val="2E99EE"/>
                </a:solidFill>
              </a:ln>
            </p:spPr>
          </p:pic>
          <p:sp>
            <p:nvSpPr>
              <p:cNvPr id="6" name="Rectangle 5"/>
              <p:cNvSpPr/>
              <p:nvPr/>
            </p:nvSpPr>
            <p:spPr>
              <a:xfrm>
                <a:off x="1651000" y="2110828"/>
                <a:ext cx="5842000" cy="137510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Gill Sans Light"/>
                    <a:cs typeface="Gill Sans Light"/>
                  </a:rPr>
                  <a:t>Why is it raining today? #sad</a:t>
                </a:r>
                <a:endParaRPr lang="en-US" dirty="0">
                  <a:solidFill>
                    <a:schemeClr val="tx1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2533211" y="2084459"/>
              <a:ext cx="4568059" cy="893379"/>
              <a:chOff x="774700" y="1944414"/>
              <a:chExt cx="7594600" cy="1672896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74700" y="1944414"/>
                <a:ext cx="7594600" cy="1672896"/>
              </a:xfrm>
              <a:prstGeom prst="rect">
                <a:avLst/>
              </a:prstGeom>
              <a:ln>
                <a:solidFill>
                  <a:srgbClr val="2E99EE"/>
                </a:solidFill>
              </a:ln>
            </p:spPr>
          </p:pic>
          <p:sp>
            <p:nvSpPr>
              <p:cNvPr id="31" name="Rectangle 30"/>
              <p:cNvSpPr/>
              <p:nvPr/>
            </p:nvSpPr>
            <p:spPr>
              <a:xfrm>
                <a:off x="1651000" y="2110828"/>
                <a:ext cx="5842000" cy="137510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Gill Sans Light"/>
                    <a:cs typeface="Gill Sans Light"/>
                  </a:rPr>
                  <a:t>I love the rain &lt;3</a:t>
                </a:r>
                <a:endParaRPr lang="en-US" dirty="0">
                  <a:solidFill>
                    <a:schemeClr val="tx1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942645" y="2936802"/>
              <a:ext cx="4568059" cy="893379"/>
              <a:chOff x="774700" y="1944414"/>
              <a:chExt cx="7594600" cy="1672896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74700" y="1944414"/>
                <a:ext cx="7594600" cy="1672896"/>
              </a:xfrm>
              <a:prstGeom prst="rect">
                <a:avLst/>
              </a:prstGeom>
              <a:ln>
                <a:solidFill>
                  <a:srgbClr val="2E99EE"/>
                </a:solidFill>
              </a:ln>
            </p:spPr>
          </p:pic>
          <p:sp>
            <p:nvSpPr>
              <p:cNvPr id="35" name="Rectangle 34"/>
              <p:cNvSpPr/>
              <p:nvPr/>
            </p:nvSpPr>
            <p:spPr>
              <a:xfrm>
                <a:off x="1651000" y="2110828"/>
                <a:ext cx="5842000" cy="137510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Gill Sans Light"/>
                    <a:cs typeface="Gill Sans Light"/>
                  </a:rPr>
                  <a:t>&lt;3 this game #Go Warriors</a:t>
                </a: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3106384" y="3565388"/>
              <a:ext cx="4568059" cy="893379"/>
              <a:chOff x="774700" y="1944414"/>
              <a:chExt cx="7594600" cy="1672896"/>
            </a:xfrm>
          </p:grpSpPr>
          <p:pic>
            <p:nvPicPr>
              <p:cNvPr id="37" name="Picture 3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74700" y="1944414"/>
                <a:ext cx="7594600" cy="1672896"/>
              </a:xfrm>
              <a:prstGeom prst="rect">
                <a:avLst/>
              </a:prstGeom>
              <a:ln>
                <a:solidFill>
                  <a:srgbClr val="2E99EE"/>
                </a:solidFill>
              </a:ln>
            </p:spPr>
          </p:pic>
          <p:sp>
            <p:nvSpPr>
              <p:cNvPr id="38" name="Rectangle 37"/>
              <p:cNvSpPr/>
              <p:nvPr/>
            </p:nvSpPr>
            <p:spPr>
              <a:xfrm>
                <a:off x="1651000" y="2110828"/>
                <a:ext cx="5842000" cy="137510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Gill Sans Light"/>
                    <a:cs typeface="Gill Sans Light"/>
                  </a:rPr>
                  <a:t>Warriors are the best</a:t>
                </a:r>
                <a:endParaRPr lang="en-US" dirty="0">
                  <a:solidFill>
                    <a:schemeClr val="tx1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2436866" y="4485795"/>
              <a:ext cx="4568059" cy="893379"/>
              <a:chOff x="774700" y="1944414"/>
              <a:chExt cx="7594600" cy="1672897"/>
            </a:xfrm>
          </p:grpSpPr>
          <p:pic>
            <p:nvPicPr>
              <p:cNvPr id="41" name="Picture 40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74700" y="1944414"/>
                <a:ext cx="7594600" cy="1672897"/>
              </a:xfrm>
              <a:prstGeom prst="rect">
                <a:avLst/>
              </a:prstGeom>
              <a:ln>
                <a:solidFill>
                  <a:srgbClr val="2E99EE"/>
                </a:solidFill>
              </a:ln>
            </p:spPr>
          </p:pic>
          <p:sp>
            <p:nvSpPr>
              <p:cNvPr id="42" name="Rectangle 41"/>
              <p:cNvSpPr/>
              <p:nvPr/>
            </p:nvSpPr>
            <p:spPr>
              <a:xfrm>
                <a:off x="1651000" y="2110828"/>
                <a:ext cx="5842000" cy="137510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Gill Sans Light"/>
                    <a:cs typeface="Gill Sans Light"/>
                  </a:rPr>
                  <a:t>Higher Taxes for Better Health Care? Thanks Obama!</a:t>
                </a:r>
                <a:endParaRPr lang="en-US" dirty="0">
                  <a:solidFill>
                    <a:schemeClr val="tx1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3633468" y="5379174"/>
              <a:ext cx="4568059" cy="893379"/>
              <a:chOff x="774700" y="1944414"/>
              <a:chExt cx="7594600" cy="1672896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74700" y="1944414"/>
                <a:ext cx="7594600" cy="1672896"/>
              </a:xfrm>
              <a:prstGeom prst="rect">
                <a:avLst/>
              </a:prstGeom>
              <a:ln>
                <a:solidFill>
                  <a:srgbClr val="2E99EE"/>
                </a:solidFill>
              </a:ln>
            </p:spPr>
          </p:pic>
          <p:sp>
            <p:nvSpPr>
              <p:cNvPr id="45" name="Rectangle 44"/>
              <p:cNvSpPr/>
              <p:nvPr/>
            </p:nvSpPr>
            <p:spPr>
              <a:xfrm>
                <a:off x="1651000" y="2110828"/>
                <a:ext cx="5842000" cy="137510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Gill Sans Light"/>
                    <a:cs typeface="Gill Sans Light"/>
                  </a:rPr>
                  <a:t>Sanders for President</a:t>
                </a:r>
                <a:endParaRPr lang="en-US" dirty="0">
                  <a:solidFill>
                    <a:schemeClr val="tx1"/>
                  </a:solidFill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1012658" y="152643"/>
              <a:ext cx="7118684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500" dirty="0" smtClean="0">
                  <a:latin typeface="Gill Sans Light"/>
                  <a:cs typeface="Gill Sans Light"/>
                </a:rPr>
                <a:t>Topic Modeling </a:t>
              </a:r>
              <a:endParaRPr lang="en-US" sz="3500" dirty="0">
                <a:latin typeface="Gill Sans Light"/>
                <a:cs typeface="Gill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438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8655</TotalTime>
  <Words>1506</Words>
  <Application>Microsoft Macintosh PowerPoint</Application>
  <PresentationFormat>On-screen Show (4:3)</PresentationFormat>
  <Paragraphs>496</Paragraphs>
  <Slides>46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Stochastic Updates: the Über-algorithm</vt:lpstr>
      <vt:lpstr>Stochastic Updates: the Über-algorithm</vt:lpstr>
      <vt:lpstr>Stochastic Updates: the Über-algorithm</vt:lpstr>
      <vt:lpstr>Stochastic Updates: the Über-algorithm</vt:lpstr>
      <vt:lpstr>Stochastic Updates: the Über-algorithm</vt:lpstr>
      <vt:lpstr>Stochastic Updates: the Über-algorithm</vt:lpstr>
      <vt:lpstr>Stochastic Updates: the Über-algorithm</vt:lpstr>
      <vt:lpstr>Stochastic Updates: the Über-algorithm</vt:lpstr>
      <vt:lpstr>Stochastic Updates: the Über-algorithm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anadim</dc:creator>
  <cp:lastModifiedBy>anadim</cp:lastModifiedBy>
  <cp:revision>335</cp:revision>
  <cp:lastPrinted>2015-02-25T04:53:56Z</cp:lastPrinted>
  <dcterms:created xsi:type="dcterms:W3CDTF">2015-02-09T20:18:11Z</dcterms:created>
  <dcterms:modified xsi:type="dcterms:W3CDTF">2015-11-22T17:57:38Z</dcterms:modified>
</cp:coreProperties>
</file>